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15"/>
  </p:notesMasterIdLst>
  <p:handoutMasterIdLst>
    <p:handoutMasterId r:id="rId16"/>
  </p:handoutMasterIdLst>
  <p:sldIdLst>
    <p:sldId id="390" r:id="rId5"/>
    <p:sldId id="931" r:id="rId6"/>
    <p:sldId id="932" r:id="rId7"/>
    <p:sldId id="925" r:id="rId8"/>
    <p:sldId id="914" r:id="rId9"/>
    <p:sldId id="923" r:id="rId10"/>
    <p:sldId id="936" r:id="rId11"/>
    <p:sldId id="942" r:id="rId12"/>
    <p:sldId id="920" r:id="rId13"/>
    <p:sldId id="92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0BA379-0F02-4D8D-2AC2-2D859EF6B949}" name="Nicolas Poulin" initials="NP" userId="S::NPoulin@electionsquebec.qc.ca::e8e7fdba-fe6b-4546-8acb-91af0350b451" providerId="AD"/>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122B8D95-5A88-CC49-DE2B-01386355197F}" name="Nicolas Poulin" initials="NP" userId="S::npoulin@electionsquebec.qc.ca::e8e7fdba-fe6b-4546-8acb-91af0350b451" providerId="AD"/>
  <p188:author id="{6E1F14B9-4BFB-BC01-5CB4-C80239A1BCD8}" name="Catherine Lebossé" initials="CL" userId="S::CLebosse@electionsquebec.qc.ca::ed73c8c4-4b80-4d34-8775-49acab88a2c9" providerId="AD"/>
  <p188:author id="{2B8BE6BE-A900-1214-44D5-805A0F0807D7}" name="Judy Tweddell" initials="JT" userId="S::JTweddell@electionsquebec.qc.ca::f3b684a5-0c0d-4b43-adf0-ea3726fda8ba" providerId="AD"/>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B6B0"/>
    <a:srgbClr val="E2F6F6"/>
    <a:srgbClr val="3E8F98"/>
    <a:srgbClr val="71D1CE"/>
    <a:srgbClr val="3E8E9B"/>
    <a:srgbClr val="00AEAA"/>
    <a:srgbClr val="FFFFFF"/>
    <a:srgbClr val="C6ECEB"/>
    <a:srgbClr val="C00000"/>
    <a:srgbClr val="FC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84002-52B3-465F-8A1C-548BC4A0CCBA}" v="3" dt="2026-08-18T14:13:10.461"/>
    <p1510:client id="{C5A3B7E5-4923-4636-BAAA-1DFD9F8903A7}" v="7" dt="2026-08-18T14:04:56.59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665"/>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ève Bouchard" userId="757ebc68-1dc3-4f85-b31d-f68c42929306" providerId="ADAL" clId="{4DE29C7C-276A-4BE9-855D-63C15CEB2D13}"/>
    <pc:docChg chg="modSld">
      <pc:chgData name="Geneviève Bouchard" userId="757ebc68-1dc3-4f85-b31d-f68c42929306" providerId="ADAL" clId="{4DE29C7C-276A-4BE9-855D-63C15CEB2D13}" dt="2026-08-07T18:41:13.983" v="16" actId="20577"/>
      <pc:docMkLst>
        <pc:docMk/>
      </pc:docMkLst>
      <pc:sldChg chg="modNotesTx">
        <pc:chgData name="Geneviève Bouchard" userId="757ebc68-1dc3-4f85-b31d-f68c42929306" providerId="ADAL" clId="{4DE29C7C-276A-4BE9-855D-63C15CEB2D13}" dt="2026-08-07T18:40:33.734" v="8" actId="20577"/>
        <pc:sldMkLst>
          <pc:docMk/>
          <pc:sldMk cId="2503403717" sldId="390"/>
        </pc:sldMkLst>
      </pc:sldChg>
      <pc:sldChg chg="modNotesTx">
        <pc:chgData name="Geneviève Bouchard" userId="757ebc68-1dc3-4f85-b31d-f68c42929306" providerId="ADAL" clId="{4DE29C7C-276A-4BE9-855D-63C15CEB2D13}" dt="2026-08-07T18:41:13.983" v="16" actId="20577"/>
        <pc:sldMkLst>
          <pc:docMk/>
          <pc:sldMk cId="296846412" sldId="925"/>
        </pc:sldMkLst>
      </pc:sldChg>
      <pc:sldChg chg="modNotesTx">
        <pc:chgData name="Geneviève Bouchard" userId="757ebc68-1dc3-4f85-b31d-f68c42929306" providerId="ADAL" clId="{4DE29C7C-276A-4BE9-855D-63C15CEB2D13}" dt="2026-08-07T18:39:17.348" v="0" actId="20577"/>
        <pc:sldMkLst>
          <pc:docMk/>
          <pc:sldMk cId="176545750" sldId="942"/>
        </pc:sldMkLst>
      </pc:sldChg>
    </pc:docChg>
  </pc:docChgLst>
  <pc:docChgLst>
    <pc:chgData name="Élyse Bolduc" userId="ed6222db-4b41-4fc8-8cab-0923c08fa00f" providerId="ADAL" clId="{29C7CEEE-FC7E-497A-85B9-2C056DF0E025}"/>
    <pc:docChg chg="undo custSel modSld">
      <pc:chgData name="Élyse Bolduc" userId="ed6222db-4b41-4fc8-8cab-0923c08fa00f" providerId="ADAL" clId="{29C7CEEE-FC7E-497A-85B9-2C056DF0E025}" dt="2026-08-18T14:04:56.598" v="13" actId="255"/>
      <pc:docMkLst>
        <pc:docMk/>
      </pc:docMkLst>
      <pc:sldChg chg="modSp">
        <pc:chgData name="Élyse Bolduc" userId="ed6222db-4b41-4fc8-8cab-0923c08fa00f" providerId="ADAL" clId="{29C7CEEE-FC7E-497A-85B9-2C056DF0E025}" dt="2026-08-18T14:04:56.598" v="13" actId="255"/>
        <pc:sldMkLst>
          <pc:docMk/>
          <pc:sldMk cId="4075322445" sldId="914"/>
        </pc:sldMkLst>
        <pc:spChg chg="mod">
          <ac:chgData name="Élyse Bolduc" userId="ed6222db-4b41-4fc8-8cab-0923c08fa00f" providerId="ADAL" clId="{29C7CEEE-FC7E-497A-85B9-2C056DF0E025}" dt="2026-08-18T14:04:56.598" v="13" actId="255"/>
          <ac:spMkLst>
            <pc:docMk/>
            <pc:sldMk cId="4075322445" sldId="914"/>
            <ac:spMk id="42" creationId="{A5FFD69B-7976-6DC5-1F03-AFC140D99CE9}"/>
          </ac:spMkLst>
        </pc:spChg>
      </pc:sldChg>
      <pc:sldChg chg="modNotesTx">
        <pc:chgData name="Élyse Bolduc" userId="ed6222db-4b41-4fc8-8cab-0923c08fa00f" providerId="ADAL" clId="{29C7CEEE-FC7E-497A-85B9-2C056DF0E025}" dt="2026-08-13T19:40:34.492" v="6" actId="20577"/>
        <pc:sldMkLst>
          <pc:docMk/>
          <pc:sldMk cId="469277777" sldId="928"/>
        </pc:sldMkLst>
      </pc:sldChg>
    </pc:docChg>
  </pc:docChgLst>
  <pc:docChgLst>
    <pc:chgData name="Véronique Méthé-Crozat" userId="de01eaef-a73b-4f79-9c50-a8ee2910c1d2" providerId="ADAL" clId="{A177EC60-1C4B-4F56-B81B-1E5B6CE17663}"/>
    <pc:docChg chg="modSld">
      <pc:chgData name="Véronique Méthé-Crozat" userId="de01eaef-a73b-4f79-9c50-a8ee2910c1d2" providerId="ADAL" clId="{A177EC60-1C4B-4F56-B81B-1E5B6CE17663}" dt="2026-08-18T14:13:10.461" v="21" actId="20577"/>
      <pc:docMkLst>
        <pc:docMk/>
      </pc:docMkLst>
      <pc:sldChg chg="modNotesTx">
        <pc:chgData name="Véronique Méthé-Crozat" userId="de01eaef-a73b-4f79-9c50-a8ee2910c1d2" providerId="ADAL" clId="{A177EC60-1C4B-4F56-B81B-1E5B6CE17663}" dt="2026-08-18T13:13:39.233" v="0" actId="20577"/>
        <pc:sldMkLst>
          <pc:docMk/>
          <pc:sldMk cId="2503403717" sldId="390"/>
        </pc:sldMkLst>
      </pc:sldChg>
      <pc:sldChg chg="modNotesTx">
        <pc:chgData name="Véronique Méthé-Crozat" userId="de01eaef-a73b-4f79-9c50-a8ee2910c1d2" providerId="ADAL" clId="{A177EC60-1C4B-4F56-B81B-1E5B6CE17663}" dt="2026-08-18T13:54:25.828" v="18" actId="20577"/>
        <pc:sldMkLst>
          <pc:docMk/>
          <pc:sldMk cId="4075322445" sldId="914"/>
        </pc:sldMkLst>
      </pc:sldChg>
      <pc:sldChg chg="modNotesTx">
        <pc:chgData name="Véronique Méthé-Crozat" userId="de01eaef-a73b-4f79-9c50-a8ee2910c1d2" providerId="ADAL" clId="{A177EC60-1C4B-4F56-B81B-1E5B6CE17663}" dt="2026-08-18T14:13:10.461" v="21" actId="20577"/>
        <pc:sldMkLst>
          <pc:docMk/>
          <pc:sldMk cId="469277777" sldId="92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2026-08-18</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fr/vectors/globe-monde-terre-le-noir-30378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ixabay.com/fr/vectors/globe-monde-terre-le-noir-30378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fr/vectors/globe-monde-terre-le-noir-303786/"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pixabay.com/fr/vectors/mains-mains-lev%c3%a9es-grouper-gens-9983461/" TargetMode="External"/><Relationship Id="rId4" Type="http://schemas.openxmlformats.org/officeDocument/2006/relationships/hyperlink" Target="https://www.economist.com/interactive/democracy-index-2024/promo.jpg"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ixabay.com/fr/vectors/globe-monde-terre-le-noir-303786/" TargetMode="External"/><Relationship Id="rId7" Type="http://schemas.openxmlformats.org/officeDocument/2006/relationships/hyperlink" Target="https://pixabay.com/fr/vectors/se-battre-poing-micro-microphone-1296057/"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pixabay.com/fr/vectors/mains-mains-lev%c3%a9es-grouper-gens-9983461/" TargetMode="External"/><Relationship Id="rId5" Type="http://schemas.openxmlformats.org/officeDocument/2006/relationships/hyperlink" Target="https://pixabay.com/fr/vectors/urne-%c3%a9lectorale-%c3%a9lections-voter-5556731/" TargetMode="External"/><Relationship Id="rId4" Type="http://schemas.openxmlformats.org/officeDocument/2006/relationships/hyperlink" Target="https://www.economist.com/interactive/democracy-index-2024/promo.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a:t>Animation suggérée</a:t>
            </a:r>
            <a:endParaRPr lang="fr-CA"/>
          </a:p>
          <a:p>
            <a:endParaRPr lang="fr-CA"/>
          </a:p>
          <a:p>
            <a:r>
              <a:rPr lang="fr-CA"/>
              <a:t>Informer les jeunes que dans cette activité, ils vont découvrir ce qu’est la démocratie et certaines de ses caractéristiques.</a:t>
            </a:r>
          </a:p>
          <a:p>
            <a:endParaRPr lang="fr-CA"/>
          </a:p>
          <a:p>
            <a:r>
              <a:rPr lang="fr-FR" sz="1200" kern="1200">
                <a:solidFill>
                  <a:schemeClr val="tx1"/>
                </a:solidFill>
                <a:effectLst/>
                <a:latin typeface="+mn-lt"/>
                <a:ea typeface="+mn-ea"/>
                <a:cs typeface="+mn-cs"/>
              </a:rPr>
              <a:t>Former des équipes de quatre ou cinq jeunes et distribuer une grande feuille ou un carton de format affiche à chaque équipe. Assurez-vous que chaque membre a un crayon.</a:t>
            </a:r>
          </a:p>
          <a:p>
            <a:endParaRPr lang="fr-CA" sz="1100" kern="1200">
              <a:solidFill>
                <a:schemeClr val="tx1"/>
              </a:solidFill>
              <a:effectLst/>
              <a:latin typeface="+mn-lt"/>
              <a:ea typeface="+mn-ea"/>
              <a:cs typeface="+mn-cs"/>
            </a:endParaRPr>
          </a:p>
          <a:p>
            <a:r>
              <a:rPr lang="fr-FR" sz="1200" kern="1200">
                <a:solidFill>
                  <a:schemeClr val="tx1"/>
                </a:solidFill>
                <a:effectLst/>
                <a:latin typeface="+mn-lt"/>
                <a:ea typeface="+mn-ea"/>
                <a:cs typeface="+mn-cs"/>
              </a:rPr>
              <a:t>Expliquer les règles du jeu en vous assurant que tout le monde les comprend.</a:t>
            </a:r>
            <a:endParaRPr lang="fr-CA" sz="1100" kern="1200">
              <a:solidFill>
                <a:schemeClr val="tx1"/>
              </a:solidFill>
              <a:effectLst/>
              <a:latin typeface="+mn-lt"/>
              <a:ea typeface="+mn-ea"/>
              <a:cs typeface="+mn-cs"/>
            </a:endParaRPr>
          </a:p>
          <a:p>
            <a:pPr marL="228600" indent="-228600">
              <a:buAutoNum type="alphaLcParenR"/>
            </a:pPr>
            <a:r>
              <a:rPr lang="fr-FR" sz="1200" kern="1200">
                <a:solidFill>
                  <a:schemeClr val="tx1"/>
                </a:solidFill>
                <a:effectLst/>
                <a:latin typeface="+mn-lt"/>
                <a:ea typeface="+mn-ea"/>
                <a:cs typeface="+mn-cs"/>
              </a:rPr>
              <a:t>Cette activité se déroule en silence. Personne ne parle.</a:t>
            </a:r>
          </a:p>
          <a:p>
            <a:pPr marL="228600" indent="-228600">
              <a:buAutoNum type="alphaLcParenR"/>
            </a:pPr>
            <a:r>
              <a:rPr lang="fr-FR" sz="1200" kern="1200">
                <a:solidFill>
                  <a:schemeClr val="tx1"/>
                </a:solidFill>
                <a:effectLst/>
                <a:latin typeface="+mn-lt"/>
                <a:ea typeface="+mn-ea"/>
                <a:cs typeface="+mn-cs"/>
              </a:rPr>
              <a:t>Vous poserez deux questions aux électrices et aux électeurs en herbe. Ils auront une minute pour répondre à chacune d'elles, en écrivant ou en dessinant leurs idées sur la grande feuille ou sur le carton.</a:t>
            </a:r>
            <a:endParaRPr lang="fr-CA" sz="1100" kern="1200">
              <a:solidFill>
                <a:schemeClr val="tx1"/>
              </a:solidFill>
              <a:effectLst/>
              <a:latin typeface="+mn-lt"/>
              <a:ea typeface="+mn-ea"/>
              <a:cs typeface="+mn-cs"/>
            </a:endParaRPr>
          </a:p>
          <a:p>
            <a:pPr marL="0" indent="0">
              <a:buNone/>
            </a:pPr>
            <a:r>
              <a:rPr lang="fr-FR" sz="1200" kern="1200">
                <a:solidFill>
                  <a:schemeClr val="tx1"/>
                </a:solidFill>
                <a:effectLst/>
                <a:latin typeface="+mn-lt"/>
                <a:ea typeface="+mn-ea"/>
                <a:cs typeface="+mn-cs"/>
              </a:rPr>
              <a:t>      Les jeunes peuvent compléter ce que les autres membres de l’équipe ont écrit ou faire des ajouts aux dessins existants.</a:t>
            </a:r>
            <a:endParaRPr lang="fr-CA" sz="1100" kern="1200">
              <a:solidFill>
                <a:schemeClr val="tx1"/>
              </a:solidFill>
              <a:effectLst/>
              <a:latin typeface="+mn-lt"/>
              <a:ea typeface="+mn-ea"/>
              <a:cs typeface="+mn-cs"/>
            </a:endParaRPr>
          </a:p>
          <a:p>
            <a:endParaRPr lang="fr-CA"/>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b="1"/>
              <a:t>Information complémentaire tirée de la fiche d’activité Explorez la démocratie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Au cours de cette activité, les électrices et électeurs en herbe s’exprimeront sur ce qu’est, pour eux, la démocratie. Ils s’initieront également à la démocratie représentative, qui est à la base de notre régime politique. </a:t>
            </a:r>
            <a:endParaRPr lang="fr-CA" sz="1200" kern="1200">
              <a:solidFill>
                <a:schemeClr val="tx1"/>
              </a:solidFill>
              <a:effectLst/>
              <a:latin typeface="+mn-lt"/>
              <a:ea typeface="+mn-ea"/>
              <a:cs typeface="+mn-cs"/>
            </a:endParaRPr>
          </a:p>
          <a:p>
            <a:endParaRPr lang="fr-CA"/>
          </a:p>
          <a:p>
            <a:r>
              <a:rPr lang="fr-CA" b="1"/>
              <a:t>Objectif :</a:t>
            </a:r>
            <a:r>
              <a:rPr lang="fr-CA"/>
              <a:t> </a:t>
            </a:r>
          </a:p>
          <a:p>
            <a:r>
              <a:rPr lang="fr-CA"/>
              <a:t>Expliquer ce qu’est la démocratie et nommer certaines de ses caractéristiques</a:t>
            </a:r>
          </a:p>
          <a:p>
            <a:endParaRPr lang="fr-CA"/>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40BE-8C65-B9CE-2671-40AEDCA103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683844-53B3-AEFD-47BC-C72739BD26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ED024C-A7F0-E003-C2EE-65B1873060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12"/>
              </a:spcAft>
              <a:buClrTx/>
              <a:buSzTx/>
              <a:buFontTx/>
              <a:buNone/>
              <a:tabLst/>
              <a:defRPr/>
            </a:pPr>
            <a:r>
              <a:rPr lang="fr-CA" sz="10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p>
          <a:p>
            <a:pPr>
              <a:spcAft>
                <a:spcPts val="612"/>
              </a:spcAft>
            </a:pPr>
            <a:endParaRPr lang="fr-CA" sz="1000" b="1" kern="1200" cap="small">
              <a:solidFill>
                <a:schemeClr val="tx1"/>
              </a:solidFill>
              <a:effectLst/>
              <a:ea typeface="+mn-ea"/>
              <a:cs typeface="+mn-cs"/>
            </a:endParaRPr>
          </a:p>
          <a:p>
            <a:pPr>
              <a:spcAft>
                <a:spcPts val="612"/>
              </a:spcAft>
            </a:pPr>
            <a:r>
              <a:rPr lang="fr-CA" sz="1200" b="0" kern="1200">
                <a:solidFill>
                  <a:schemeClr val="tx1"/>
                </a:solidFill>
                <a:latin typeface="+mn-lt"/>
                <a:ea typeface="+mn-ea"/>
                <a:cs typeface="+mn-cs"/>
              </a:rPr>
              <a:t>Poser la question suivante aux jeunes :</a:t>
            </a:r>
          </a:p>
          <a:p>
            <a:pPr>
              <a:spcAft>
                <a:spcPts val="612"/>
              </a:spcAft>
            </a:pPr>
            <a:endParaRPr lang="fr-CA" sz="1200" b="0" kern="1200">
              <a:solidFill>
                <a:schemeClr val="tx1"/>
              </a:solidFill>
              <a:latin typeface="+mn-lt"/>
              <a:ea typeface="+mn-ea"/>
              <a:cs typeface="+mn-cs"/>
            </a:endParaRPr>
          </a:p>
          <a:p>
            <a:pPr marL="171450" indent="-171450">
              <a:spcAft>
                <a:spcPts val="612"/>
              </a:spcAft>
              <a:buFont typeface="Arial" panose="020B0604020202020204" pitchFamily="34" charset="0"/>
              <a:buChar char="•"/>
            </a:pPr>
            <a:r>
              <a:rPr lang="fr-CA" sz="1000" b="0" i="0">
                <a:highlight>
                  <a:srgbClr val="FFF7BF"/>
                </a:highlight>
                <a:latin typeface="+mn-lt"/>
              </a:rPr>
              <a:t>Quelles sont les </a:t>
            </a:r>
            <a:r>
              <a:rPr lang="fr-CA" sz="1000" b="1" i="0">
                <a:highlight>
                  <a:srgbClr val="FFF7BF"/>
                </a:highlight>
                <a:latin typeface="+mn-lt"/>
              </a:rPr>
              <a:t>deux choses les plus importantes </a:t>
            </a:r>
            <a:r>
              <a:rPr lang="fr-CA" sz="1000" b="0" i="0">
                <a:highlight>
                  <a:srgbClr val="FFF7BF"/>
                </a:highlight>
                <a:latin typeface="+mn-lt"/>
              </a:rPr>
              <a:t>que tu as apprises sur la démocratie?</a:t>
            </a:r>
          </a:p>
          <a:p>
            <a:pPr lvl="1">
              <a:lnSpc>
                <a:spcPct val="109000"/>
              </a:lnSpc>
            </a:pPr>
            <a:endParaRPr lang="fr-CA" sz="1000" b="0" i="0">
              <a:highlight>
                <a:srgbClr val="FFF7BF"/>
              </a:highlight>
              <a:latin typeface="+mn-lt"/>
            </a:endParaRPr>
          </a:p>
          <a:p>
            <a:pPr lvl="0">
              <a:lnSpc>
                <a:spcPct val="109000"/>
              </a:lnSpc>
            </a:pPr>
            <a:r>
              <a:rPr lang="fr-CA" b="0" i="0">
                <a:highlight>
                  <a:srgbClr val="FFF7BF"/>
                </a:highlight>
                <a:latin typeface="+mn-lt"/>
              </a:rPr>
              <a:t>Distribuer la fiche d’activité </a:t>
            </a:r>
            <a:r>
              <a:rPr lang="fr-CA" b="0" i="1">
                <a:highlight>
                  <a:srgbClr val="FFF7BF"/>
                </a:highlight>
                <a:latin typeface="+mn-lt"/>
              </a:rPr>
              <a:t>La démocratie et moi </a:t>
            </a:r>
            <a:r>
              <a:rPr lang="fr-CA" b="0" i="0">
                <a:highlight>
                  <a:srgbClr val="FFF7BF"/>
                </a:highlight>
                <a:latin typeface="+mn-lt"/>
              </a:rPr>
              <a:t>aux jeunes.</a:t>
            </a:r>
          </a:p>
          <a:p>
            <a:pPr lvl="0">
              <a:lnSpc>
                <a:spcPct val="109000"/>
              </a:lnSpc>
            </a:pPr>
            <a:endParaRPr lang="fr-CA" b="0">
              <a:highlight>
                <a:srgbClr val="FFF7BF"/>
              </a:highlight>
            </a:endParaRPr>
          </a:p>
          <a:p>
            <a:pPr lvl="0">
              <a:lnSpc>
                <a:spcPct val="109000"/>
              </a:lnSpc>
            </a:pPr>
            <a:r>
              <a:rPr lang="fr-CA" b="0">
                <a:highlight>
                  <a:srgbClr val="FFF7BF"/>
                </a:highlight>
              </a:rPr>
              <a:t>Inviter les jeunes à répondre aux questions individuellement et à justifier leurs réponses.</a:t>
            </a:r>
          </a:p>
          <a:p>
            <a:pPr lvl="0">
              <a:lnSpc>
                <a:spcPct val="109000"/>
              </a:lnSpc>
            </a:pPr>
            <a:endParaRPr lang="fr-CA" b="0">
              <a:highlight>
                <a:srgbClr val="FFF7BF"/>
              </a:highlight>
            </a:endParaRPr>
          </a:p>
          <a:p>
            <a:pPr lvl="0">
              <a:lnSpc>
                <a:spcPct val="109000"/>
              </a:lnSpc>
            </a:pPr>
            <a:r>
              <a:rPr lang="fr-CA" b="0">
                <a:highlight>
                  <a:srgbClr val="FFF7BF"/>
                </a:highlight>
              </a:rPr>
              <a:t>Récupérer les fiches à la fin de l’activité.</a:t>
            </a:r>
          </a:p>
          <a:p>
            <a:pPr lvl="0">
              <a:lnSpc>
                <a:spcPct val="109000"/>
              </a:lnSpc>
            </a:pPr>
            <a:endParaRPr lang="fr-CA" sz="1200" b="0" kern="100">
              <a:solidFill>
                <a:schemeClr val="tx1"/>
              </a:solidFill>
              <a:effectLst/>
              <a:highlight>
                <a:srgbClr val="FFF7BF"/>
              </a:highligh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9000"/>
              </a:lnSpc>
              <a:spcBef>
                <a:spcPts val="0"/>
              </a:spcBef>
              <a:spcAft>
                <a:spcPts val="0"/>
              </a:spcAft>
              <a:buClrTx/>
              <a:buSzTx/>
              <a:buFontTx/>
              <a:buNone/>
              <a:tabLst/>
              <a:defRPr/>
            </a:pPr>
            <a:r>
              <a:rPr lang="fr-CA" sz="1200" b="1" kern="100">
                <a:solidFill>
                  <a:schemeClr val="tx1"/>
                </a:solidFill>
                <a:effectLst/>
                <a:highlight>
                  <a:srgbClr val="FFF7BF"/>
                </a:highlight>
                <a:latin typeface="Open Sans" panose="020B0606030504020204" pitchFamily="34" charset="0"/>
                <a:ea typeface="Calibri" panose="020F0502020204030204" pitchFamily="34" charset="0"/>
                <a:cs typeface="Times New Roman" panose="02020603050405020304" pitchFamily="18" charset="0"/>
              </a:rPr>
              <a:t>Note</a:t>
            </a:r>
            <a:r>
              <a:rPr lang="fr-CA" sz="1200" b="0" kern="100">
                <a:solidFill>
                  <a:schemeClr val="tx1"/>
                </a:solidFill>
                <a:effectLst/>
                <a:highlight>
                  <a:srgbClr val="FFF7BF"/>
                </a:highlight>
                <a:latin typeface="Open Sans" panose="020B0606030504020204" pitchFamily="34" charset="0"/>
                <a:ea typeface="Calibri" panose="020F0502020204030204" pitchFamily="34" charset="0"/>
                <a:cs typeface="Times New Roman" panose="02020603050405020304" pitchFamily="18" charset="0"/>
              </a:rPr>
              <a:t> : Si vous souhaitez initier les jeunes aux paliers de gouvernement, consultez l’activité Électeurs en herbe </a:t>
            </a:r>
            <a:r>
              <a:rPr lang="fr-CA" sz="1200" b="0" i="1" kern="100">
                <a:solidFill>
                  <a:schemeClr val="tx1"/>
                </a:solidFill>
                <a:effectLst/>
                <a:highlight>
                  <a:srgbClr val="FFF7BF"/>
                </a:highlight>
                <a:latin typeface="Open Sans" panose="020B0606030504020204" pitchFamily="34" charset="0"/>
                <a:ea typeface="Calibri" panose="020F0502020204030204" pitchFamily="34" charset="0"/>
                <a:cs typeface="Times New Roman" panose="02020603050405020304" pitchFamily="18" charset="0"/>
              </a:rPr>
              <a:t>Le jeu des paliers </a:t>
            </a:r>
            <a:r>
              <a:rPr lang="fr-CA">
                <a:highlight>
                  <a:srgbClr val="FFF7BF"/>
                </a:highlight>
              </a:rPr>
              <a:t>(https://docs.electionsquebec.qc.ca/ORG/630fa4e90bfb0/DGE-6636-VF_Jeu-paliers.pdf)</a:t>
            </a:r>
            <a:endPar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2F29364-E277-E7B7-E6F0-4ABF9B93C9E7}"/>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8296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427C6-57DB-0023-7C18-62AD3A2CAD2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9247D85-F91F-925E-FFE1-CACD95AA4A2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CC1BC1-8D04-E877-3696-3261A0B9AE12}"/>
              </a:ext>
            </a:extLst>
          </p:cNvPr>
          <p:cNvSpPr>
            <a:spLocks noGrp="1"/>
          </p:cNvSpPr>
          <p:nvPr>
            <p:ph type="body" idx="1"/>
          </p:nvPr>
        </p:nvSpPr>
        <p:spPr/>
        <p:txBody>
          <a:bodyPr/>
          <a:lstStyle/>
          <a:p>
            <a:pPr>
              <a:lnSpc>
                <a:spcPct val="114000"/>
              </a:lnSpc>
            </a:pPr>
            <a:r>
              <a:rPr lang="fr-CA" b="1"/>
              <a:t>Animation suggérée</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latin typeface="+mn-lt"/>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b="0"/>
              <a:t>Poser la question suivante aux jeunes et leur laisser une minute pour répondre :</a:t>
            </a:r>
          </a:p>
          <a:p>
            <a:pPr>
              <a:lnSpc>
                <a:spcPct val="114000"/>
              </a:lnSpc>
            </a:pPr>
            <a:endParaRPr lang="fr-CA"/>
          </a:p>
          <a:p>
            <a:pPr marL="171450" lvl="0" indent="-171450">
              <a:lnSpc>
                <a:spcPct val="114000"/>
              </a:lnSpc>
              <a:buFont typeface="Arial" panose="020B0604020202020204" pitchFamily="34" charset="0"/>
              <a:buChar char="•"/>
            </a:pPr>
            <a:r>
              <a:rPr lang="fr-FR" b="0"/>
              <a:t>À quoi le mot </a:t>
            </a:r>
            <a:r>
              <a:rPr lang="fr-FR" b="1" i="0"/>
              <a:t>démocratie</a:t>
            </a:r>
            <a:r>
              <a:rPr lang="fr-FR" b="0"/>
              <a:t> te fait-il penser?</a:t>
            </a:r>
          </a:p>
          <a:p>
            <a:pPr marL="0" lvl="0" indent="0">
              <a:lnSpc>
                <a:spcPct val="114000"/>
              </a:lnSpc>
              <a:buFont typeface="Arial" panose="020B0604020202020204" pitchFamily="34" charset="0"/>
              <a:buNone/>
            </a:pPr>
            <a:r>
              <a:rPr lang="fr-CA"/>
              <a:t>(Réponses attendues : vote, majorité, valeurs, citoyen, ensemble, décider, liberté d’expression, entraide, respect, engagement, égalité, etc.)</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a:p>
          <a:p>
            <a:pPr marL="0" marR="0" lvl="0" indent="0" algn="l" defTabSz="914400" rtl="0" eaLnBrk="1" fontAlgn="auto" latinLnBrk="0" hangingPunct="1">
              <a:lnSpc>
                <a:spcPct val="114000"/>
              </a:lnSpc>
              <a:spcBef>
                <a:spcPts val="0"/>
              </a:spcBef>
              <a:spcAft>
                <a:spcPts val="0"/>
              </a:spcAft>
              <a:buClrTx/>
              <a:buSzTx/>
              <a:buFontTx/>
              <a:buNone/>
              <a:tabLst/>
              <a:defRPr/>
            </a:pPr>
            <a:r>
              <a:rPr lang="fr-CA"/>
              <a:t>Indiquer aux jeunes quand le temps est écoulé.</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a:p>
          <a:p>
            <a:pPr marL="0" marR="0" lvl="0" indent="0" algn="l" defTabSz="914400" rtl="0" eaLnBrk="1" fontAlgn="auto" latinLnBrk="0" hangingPunct="1">
              <a:lnSpc>
                <a:spcPct val="114000"/>
              </a:lnSpc>
              <a:spcBef>
                <a:spcPts val="0"/>
              </a:spcBef>
              <a:spcAft>
                <a:spcPts val="0"/>
              </a:spcAft>
              <a:buClrTx/>
              <a:buSzTx/>
              <a:buFontTx/>
              <a:buNone/>
              <a:tabLst/>
              <a:defRPr/>
            </a:pPr>
            <a:endParaRPr lang="fr-CA"/>
          </a:p>
          <a:p>
            <a:pPr>
              <a:lnSpc>
                <a:spcPct val="114000"/>
              </a:lnSpc>
            </a:pPr>
            <a:endParaRPr lang="fr-CA"/>
          </a:p>
        </p:txBody>
      </p:sp>
      <p:sp>
        <p:nvSpPr>
          <p:cNvPr id="4" name="Espace réservé du numéro de diapositive 3">
            <a:extLst>
              <a:ext uri="{FF2B5EF4-FFF2-40B4-BE49-F238E27FC236}">
                <a16:creationId xmlns:a16="http://schemas.microsoft.com/office/drawing/2014/main" id="{2C0C3BEA-9776-E77D-0046-69A399770F0E}"/>
              </a:ext>
            </a:extLst>
          </p:cNvPr>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1887565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F6F30-1237-77B3-76B4-0DBA1F5D1464}"/>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0AD8E13-36C8-9AAA-8F92-2A916CF8F49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5CBA07F-58AF-2839-F734-919E90D5C147}"/>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0"/>
          </a:p>
          <a:p>
            <a:pPr marL="0" marR="0" lvl="0" indent="0" algn="l" defTabSz="914400" rtl="0" eaLnBrk="1" fontAlgn="auto" latinLnBrk="0" hangingPunct="1">
              <a:lnSpc>
                <a:spcPct val="114000"/>
              </a:lnSpc>
              <a:spcBef>
                <a:spcPts val="0"/>
              </a:spcBef>
              <a:spcAft>
                <a:spcPts val="0"/>
              </a:spcAft>
              <a:buClrTx/>
              <a:buSzTx/>
              <a:buFontTx/>
              <a:buNone/>
              <a:tabLst/>
              <a:defRPr/>
            </a:pPr>
            <a:r>
              <a:rPr lang="fr-CA" b="0"/>
              <a:t>Poser la question suivante aux jeunes et leur laisser une minute pour répondre :</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FR" b="0"/>
              <a:t>Comment faire pour que tout le monde puisse </a:t>
            </a:r>
            <a:r>
              <a:rPr lang="fr-FR" b="1"/>
              <a:t>donner son avis et être respecté </a:t>
            </a:r>
            <a:r>
              <a:rPr lang="fr-FR" b="0"/>
              <a:t>dans notre société?</a:t>
            </a:r>
            <a:br>
              <a:rPr lang="fr-FR" b="0"/>
            </a:br>
            <a:r>
              <a:rPr lang="fr-CA"/>
              <a:t>(Réponses attendues : mettre en pratique les valeurs, devenir représentant de ma classe, être à l’écoute, partager, aider mes camarades, respecter le code de vie de l’école, etc.)</a:t>
            </a:r>
          </a:p>
          <a:p>
            <a:pPr marL="0" marR="0" lvl="0" indent="0" algn="l" defTabSz="914400" rtl="0" eaLnBrk="1" fontAlgn="auto" latinLnBrk="0" hangingPunct="1">
              <a:lnSpc>
                <a:spcPct val="114000"/>
              </a:lnSpc>
              <a:spcBef>
                <a:spcPts val="0"/>
              </a:spcBef>
              <a:spcAft>
                <a:spcPts val="600"/>
              </a:spcAft>
              <a:buClrTx/>
              <a:buSzTx/>
              <a:buFontTx/>
              <a:buNone/>
              <a:tabLst/>
              <a:defRPr/>
            </a:pPr>
            <a:endParaRPr lang="fr-CA"/>
          </a:p>
          <a:p>
            <a:pPr marL="0" marR="0" lvl="0" indent="0" algn="l" defTabSz="914400" rtl="0" eaLnBrk="1" fontAlgn="auto" latinLnBrk="0" hangingPunct="1">
              <a:lnSpc>
                <a:spcPct val="114000"/>
              </a:lnSpc>
              <a:spcBef>
                <a:spcPts val="0"/>
              </a:spcBef>
              <a:spcAft>
                <a:spcPts val="600"/>
              </a:spcAft>
              <a:buClrTx/>
              <a:buSzTx/>
              <a:buFontTx/>
              <a:buNone/>
              <a:tabLst/>
              <a:defRPr/>
            </a:pPr>
            <a:r>
              <a:rPr lang="fr-CA"/>
              <a:t>Indiquer aux jeunes quand le temps est écoulé et ramener leur attention vers vous pour la prochaine étape.</a:t>
            </a:r>
          </a:p>
          <a:p>
            <a:pPr marL="0" marR="0" lvl="0" indent="0" algn="l" defTabSz="914400" rtl="0" eaLnBrk="1" fontAlgn="auto" latinLnBrk="0" hangingPunct="1">
              <a:lnSpc>
                <a:spcPct val="114000"/>
              </a:lnSpc>
              <a:spcBef>
                <a:spcPts val="0"/>
              </a:spcBef>
              <a:spcAft>
                <a:spcPts val="600"/>
              </a:spcAft>
              <a:buClrTx/>
              <a:buSzTx/>
              <a:buFontTx/>
              <a:buNone/>
              <a:tabLst/>
              <a:defRPr/>
            </a:pPr>
            <a:endParaRPr lang="fr-CA"/>
          </a:p>
          <a:p>
            <a:pPr marL="0" marR="0" lvl="0" indent="0" algn="l" defTabSz="914400" rtl="0" eaLnBrk="1" fontAlgn="auto" latinLnBrk="0" hangingPunct="1">
              <a:lnSpc>
                <a:spcPct val="114000"/>
              </a:lnSpc>
              <a:spcBef>
                <a:spcPts val="0"/>
              </a:spcBef>
              <a:spcAft>
                <a:spcPts val="600"/>
              </a:spcAft>
              <a:buClrTx/>
              <a:buSzTx/>
              <a:buFont typeface="+mj-lt"/>
              <a:buNone/>
              <a:tabLst/>
              <a:defRPr/>
            </a:pPr>
            <a:r>
              <a:rPr lang="fr-FR" sz="1200" kern="1200">
                <a:solidFill>
                  <a:schemeClr val="tx1"/>
                </a:solidFill>
                <a:effectLst/>
                <a:latin typeface="+mn-lt"/>
                <a:ea typeface="+mn-ea"/>
                <a:cs typeface="+mn-cs"/>
              </a:rPr>
              <a:t>Inviter chaque équipe à nommer une ou un porte-parole. Cette personne devra résumer les éléments présentés sur l’affiche de son équipe lors de la mise en commun en grand groupe. </a:t>
            </a:r>
          </a:p>
          <a:p>
            <a:pPr marL="0" marR="0" lvl="0" indent="0" algn="l" defTabSz="914400" rtl="0" eaLnBrk="1" fontAlgn="auto" latinLnBrk="0" hangingPunct="1">
              <a:lnSpc>
                <a:spcPct val="114000"/>
              </a:lnSpc>
              <a:spcBef>
                <a:spcPts val="0"/>
              </a:spcBef>
              <a:spcAft>
                <a:spcPts val="600"/>
              </a:spcAft>
              <a:buClrTx/>
              <a:buSzTx/>
              <a:buFont typeface="+mj-lt"/>
              <a:buNone/>
              <a:tabLst/>
              <a:defRPr/>
            </a:pP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600"/>
              </a:spcAft>
              <a:buClrTx/>
              <a:buSzTx/>
              <a:buFont typeface="+mj-lt"/>
              <a:buNone/>
              <a:tabLst/>
              <a:defRPr/>
            </a:pPr>
            <a:r>
              <a:rPr lang="fr-FR" sz="1200" kern="1200">
                <a:solidFill>
                  <a:schemeClr val="tx1"/>
                </a:solidFill>
                <a:effectLst/>
                <a:latin typeface="+mn-lt"/>
                <a:ea typeface="+mn-ea"/>
                <a:cs typeface="+mn-cs"/>
              </a:rPr>
              <a:t>Inviter les jeunes à échanger avec les autres membres de leur équipe, à tour de rôle,  sur ce qu’ils ont écrit ou dessiné. Leur indiquer qu'ils entendront un signal sonore après 30 secondes; ce sera le moment de passer la parole à un autre membre de l'équipe. </a:t>
            </a:r>
            <a:endParaRPr lang="fr-CA"/>
          </a:p>
          <a:p>
            <a:endParaRPr lang="fr-FR"/>
          </a:p>
        </p:txBody>
      </p:sp>
      <p:sp>
        <p:nvSpPr>
          <p:cNvPr id="4" name="Espace réservé du numéro de diapositive 3">
            <a:extLst>
              <a:ext uri="{FF2B5EF4-FFF2-40B4-BE49-F238E27FC236}">
                <a16:creationId xmlns:a16="http://schemas.microsoft.com/office/drawing/2014/main" id="{3F3342AD-EAC4-DFB1-E556-63072E98F153}"/>
              </a:ext>
            </a:extLst>
          </p:cNvPr>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78804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D20BF-7090-E990-D56B-291C4B3D17C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8F93ECB-1EA5-903A-D290-2F6C72B846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BCEAF4-784B-581C-DD9F-46E4267937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00">
                <a:effectLst/>
                <a:latin typeface="Open Sans" panose="020B0606030504020204" pitchFamily="34" charset="0"/>
                <a:ea typeface="Calibri" panose="020F0502020204030204" pitchFamily="34" charset="0"/>
                <a:cs typeface="Times New Roman" panose="02020603050405020304" pitchFamily="18" charset="0"/>
              </a:rPr>
              <a:t>Animation suggérée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1" kern="100">
              <a:effectLst/>
              <a:latin typeface="Open Sans" panose="020B0606030504020204" pitchFamily="34" charset="0"/>
              <a:ea typeface="Calibri" panose="020F0502020204030204" pitchFamily="34" charset="0"/>
              <a:cs typeface="Times New Roman" panose="02020603050405020304" pitchFamily="18" charset="0"/>
            </a:endParaRPr>
          </a:p>
          <a:p>
            <a:pPr lvl="0"/>
            <a:r>
              <a:rPr lang="fr-FR" sz="1200" kern="1200">
                <a:solidFill>
                  <a:schemeClr val="tx1"/>
                </a:solidFill>
                <a:effectLst/>
                <a:latin typeface="+mn-lt"/>
                <a:ea typeface="+mn-ea"/>
                <a:cs typeface="+mn-cs"/>
              </a:rPr>
              <a:t>Ramener les jeunes en grand groupe. </a:t>
            </a:r>
          </a:p>
          <a:p>
            <a:pPr lvl="0"/>
            <a:endParaRPr lang="fr-FR" sz="1200" kern="1200">
              <a:solidFill>
                <a:schemeClr val="tx1"/>
              </a:solidFill>
              <a:effectLst/>
              <a:latin typeface="+mn-lt"/>
              <a:ea typeface="+mn-ea"/>
              <a:cs typeface="+mn-cs"/>
            </a:endParaRPr>
          </a:p>
          <a:p>
            <a:pPr lvl="0"/>
            <a:r>
              <a:rPr lang="fr-FR" sz="1200" kern="1200">
                <a:solidFill>
                  <a:schemeClr val="tx1"/>
                </a:solidFill>
                <a:effectLst/>
                <a:latin typeface="+mn-lt"/>
                <a:ea typeface="+mn-ea"/>
                <a:cs typeface="+mn-cs"/>
              </a:rPr>
              <a:t>Accorder une minute à chaque porte-parole pour présenter les idées de son équipe. </a:t>
            </a:r>
            <a:endParaRPr lang="fr-CA" sz="1200" kern="1200">
              <a:solidFill>
                <a:schemeClr val="tx1"/>
              </a:solidFill>
              <a:effectLst/>
              <a:latin typeface="+mn-lt"/>
              <a:ea typeface="+mn-ea"/>
              <a:cs typeface="+mn-cs"/>
            </a:endParaRPr>
          </a:p>
          <a:p>
            <a:endParaRPr lang="fr-FR" sz="1200" kern="1200">
              <a:solidFill>
                <a:schemeClr val="tx1"/>
              </a:solidFill>
              <a:effectLst/>
              <a:latin typeface="+mn-lt"/>
              <a:ea typeface="+mn-ea"/>
              <a:cs typeface="+mn-cs"/>
            </a:endParaRPr>
          </a:p>
          <a:p>
            <a:r>
              <a:rPr lang="fr-FR" sz="1200" kern="1200">
                <a:solidFill>
                  <a:schemeClr val="tx1"/>
                </a:solidFill>
                <a:effectLst/>
                <a:latin typeface="+mn-lt"/>
                <a:ea typeface="+mn-ea"/>
                <a:cs typeface="+mn-cs"/>
              </a:rPr>
              <a:t>Au fur et à mesure, afficher chaque grande feuille ou carton pour pouvoir y référer à l’étape suivante.</a:t>
            </a:r>
            <a:endParaRPr lang="fr-CA" b="0"/>
          </a:p>
        </p:txBody>
      </p:sp>
      <p:sp>
        <p:nvSpPr>
          <p:cNvPr id="4" name="Espace réservé du numéro de diapositive 3">
            <a:extLst>
              <a:ext uri="{FF2B5EF4-FFF2-40B4-BE49-F238E27FC236}">
                <a16:creationId xmlns:a16="http://schemas.microsoft.com/office/drawing/2014/main" id="{485116C4-159A-09FB-6698-3B80F5B7D71C}"/>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1783973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br>
              <a:rPr lang="fr-CA" sz="1000" b="1" cap="small"/>
            </a:br>
            <a:endParaRPr lang="fr-CA" sz="1000" b="1" cap="small">
              <a:latin typeface="+mn-lt"/>
            </a:endParaRPr>
          </a:p>
          <a:p>
            <a:pPr>
              <a:spcAft>
                <a:spcPts val="612"/>
              </a:spcAft>
            </a:pPr>
            <a:r>
              <a:rPr lang="fr-CA" sz="1200" b="0" kern="1200">
                <a:solidFill>
                  <a:schemeClr val="tx1"/>
                </a:solidFill>
                <a:latin typeface="+mn-lt"/>
                <a:ea typeface="+mn-ea"/>
                <a:cs typeface="+mn-cs"/>
              </a:rPr>
              <a:t>Poser la question suivante aux jeunes :</a:t>
            </a:r>
            <a:endParaRPr lang="fr-CA" sz="1200" b="0" i="0" kern="1200">
              <a:solidFill>
                <a:schemeClr val="tx1"/>
              </a:solidFill>
              <a:latin typeface="+mn-lt"/>
              <a:ea typeface="+mn-ea"/>
              <a:cs typeface="+mn-cs"/>
            </a:endParaRPr>
          </a:p>
          <a:p>
            <a:pPr>
              <a:spcAft>
                <a:spcPts val="612"/>
              </a:spcAft>
            </a:pPr>
            <a:endParaRPr lang="fr-CA" sz="1200" b="0" i="0" kern="1200">
              <a:solidFill>
                <a:schemeClr val="tx1"/>
              </a:solidFill>
              <a:highlight>
                <a:srgbClr val="FFF7BF"/>
              </a:highlight>
              <a:latin typeface="+mn-lt"/>
              <a:ea typeface="+mn-ea"/>
              <a:cs typeface="+mn-cs"/>
            </a:endParaRPr>
          </a:p>
          <a:p>
            <a:pPr marL="171450" indent="-171450">
              <a:spcAft>
                <a:spcPts val="612"/>
              </a:spcAft>
              <a:buFont typeface="Arial" panose="020B0604020202020204" pitchFamily="34" charset="0"/>
              <a:buChar char="•"/>
            </a:pPr>
            <a:r>
              <a:rPr lang="fr-CA" sz="1000" b="0" i="0">
                <a:highlight>
                  <a:srgbClr val="FFF7BF"/>
                </a:highlight>
                <a:latin typeface="+mn-lt"/>
              </a:rPr>
              <a:t>Que veut dire le mot démocratie?</a:t>
            </a:r>
          </a:p>
          <a:p>
            <a:pPr marL="0" indent="0">
              <a:spcAft>
                <a:spcPts val="612"/>
              </a:spcAft>
              <a:buFont typeface="Arial" panose="020B0604020202020204" pitchFamily="34" charset="0"/>
              <a:buNone/>
            </a:pPr>
            <a:endParaRPr lang="fr-CA" sz="1000" b="0" i="0">
              <a:highlight>
                <a:srgbClr val="FFF7BF"/>
              </a:highlight>
              <a:latin typeface="+mn-lt"/>
            </a:endParaRPr>
          </a:p>
          <a:p>
            <a:pPr marL="0" indent="0">
              <a:spcAft>
                <a:spcPts val="612"/>
              </a:spcAft>
              <a:buFont typeface="Arial" panose="020B0604020202020204" pitchFamily="34" charset="0"/>
              <a:buNone/>
            </a:pPr>
            <a:r>
              <a:rPr lang="fr-CA" sz="1000" b="0" i="0">
                <a:highlight>
                  <a:srgbClr val="FFF7BF"/>
                </a:highlight>
                <a:latin typeface="+mn-lt"/>
              </a:rPr>
              <a:t>Prendre quelques interventions des jeunes.</a:t>
            </a:r>
          </a:p>
          <a:p>
            <a:pPr marL="466618" indent="-466618">
              <a:buFont typeface="+mj-lt"/>
              <a:buAutoNum type="arabicPeriod"/>
            </a:pPr>
            <a:endParaRPr lang="fr-CA" sz="1000" i="1">
              <a:latin typeface="+mn-lt"/>
              <a:ea typeface="Open Sans" panose="020B0606030504020204" pitchFamily="34" charset="0"/>
              <a:cs typeface="Open Sans" panose="020B0606030504020204" pitchFamily="34" charset="0"/>
            </a:endParaRPr>
          </a:p>
          <a:p>
            <a:pPr lvl="0">
              <a:defRPr/>
            </a:pPr>
            <a:r>
              <a:rPr lang="fr-CA" sz="1000" b="0">
                <a:effectLst/>
                <a:latin typeface="+mn-lt"/>
                <a:ea typeface="Calibri" panose="020F0502020204030204" pitchFamily="34" charset="0"/>
                <a:cs typeface="Segoe UI" panose="020B0502040204020203" pitchFamily="34" charset="0"/>
              </a:rPr>
              <a:t>Compléter leurs réponses à partir des éléments présentés dans la diapositive, en faisant des liens avec les affiches des jeunes.</a:t>
            </a:r>
          </a:p>
          <a:p>
            <a:pPr lvl="0">
              <a:defRPr/>
            </a:pPr>
            <a:endParaRPr lang="fr-CA" sz="1000" b="1">
              <a:effectLst/>
              <a:latin typeface="+mn-lt"/>
              <a:ea typeface="Calibri" panose="020F0502020204030204" pitchFamily="34" charset="0"/>
              <a:cs typeface="Segoe UI" panose="020B0502040204020203" pitchFamily="34" charset="0"/>
            </a:endParaRPr>
          </a:p>
          <a:p>
            <a:pPr lvl="0">
              <a:defRPr/>
            </a:pPr>
            <a:r>
              <a:rPr lang="fr-CA" sz="1000" b="1">
                <a:effectLst/>
                <a:latin typeface="+mn-lt"/>
                <a:ea typeface="Calibri" panose="020F0502020204030204" pitchFamily="34" charset="0"/>
                <a:cs typeface="Segoe UI" panose="020B0502040204020203" pitchFamily="34" charset="0"/>
              </a:rPr>
              <a:t>(Clic pour l’animation)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a:solidFill>
                  <a:schemeClr val="tx1"/>
                </a:solidFill>
                <a:effectLst/>
                <a:latin typeface="+mn-lt"/>
                <a:ea typeface="+mn-ea"/>
                <a:cs typeface="+mn-cs"/>
              </a:rPr>
              <a:t>Le mot </a:t>
            </a:r>
            <a:r>
              <a:rPr lang="fr-FR" sz="1000" i="1" kern="1200">
                <a:solidFill>
                  <a:schemeClr val="tx1"/>
                </a:solidFill>
                <a:effectLst/>
                <a:latin typeface="+mn-lt"/>
                <a:ea typeface="+mn-ea"/>
                <a:cs typeface="+mn-cs"/>
              </a:rPr>
              <a:t>démocratie</a:t>
            </a:r>
            <a:r>
              <a:rPr lang="fr-FR" sz="1000" kern="1200">
                <a:solidFill>
                  <a:schemeClr val="tx1"/>
                </a:solidFill>
                <a:effectLst/>
                <a:latin typeface="+mn-lt"/>
                <a:ea typeface="+mn-ea"/>
                <a:cs typeface="+mn-cs"/>
              </a:rPr>
              <a:t> vient du grec </a:t>
            </a:r>
            <a:r>
              <a:rPr lang="fr-FR" sz="1000" i="1" kern="1200" err="1">
                <a:solidFill>
                  <a:schemeClr val="tx1"/>
                </a:solidFill>
                <a:effectLst/>
                <a:latin typeface="+mn-lt"/>
                <a:ea typeface="+mn-ea"/>
                <a:cs typeface="+mn-cs"/>
              </a:rPr>
              <a:t>dêmokratia</a:t>
            </a:r>
            <a:r>
              <a:rPr lang="fr-FR" sz="1000" kern="1200">
                <a:solidFill>
                  <a:schemeClr val="tx1"/>
                </a:solidFill>
                <a:effectLst/>
                <a:latin typeface="+mn-lt"/>
                <a:ea typeface="+mn-ea"/>
                <a:cs typeface="+mn-cs"/>
              </a:rPr>
              <a:t>, qui est formé de </a:t>
            </a:r>
            <a:r>
              <a:rPr lang="fr-FR" sz="1000" i="1" kern="1200" err="1">
                <a:solidFill>
                  <a:schemeClr val="tx1"/>
                </a:solidFill>
                <a:effectLst/>
                <a:latin typeface="+mn-lt"/>
                <a:ea typeface="+mn-ea"/>
                <a:cs typeface="+mn-cs"/>
              </a:rPr>
              <a:t>dêmos</a:t>
            </a:r>
            <a:r>
              <a:rPr lang="fr-FR" sz="1000" kern="1200">
                <a:solidFill>
                  <a:schemeClr val="tx1"/>
                </a:solidFill>
                <a:effectLst/>
                <a:latin typeface="+mn-lt"/>
                <a:ea typeface="+mn-ea"/>
                <a:cs typeface="+mn-cs"/>
              </a:rPr>
              <a:t>, qui signifie « peuple », et de </a:t>
            </a:r>
            <a:r>
              <a:rPr lang="fr-FR" sz="1000" i="1" kern="1200" err="1">
                <a:solidFill>
                  <a:schemeClr val="tx1"/>
                </a:solidFill>
                <a:effectLst/>
                <a:latin typeface="+mn-lt"/>
                <a:ea typeface="+mn-ea"/>
                <a:cs typeface="+mn-cs"/>
              </a:rPr>
              <a:t>kratos</a:t>
            </a:r>
            <a:r>
              <a:rPr lang="fr-FR" sz="1000" kern="1200">
                <a:solidFill>
                  <a:schemeClr val="tx1"/>
                </a:solidFill>
                <a:effectLst/>
                <a:latin typeface="+mn-lt"/>
                <a:ea typeface="+mn-ea"/>
                <a:cs typeface="+mn-cs"/>
              </a:rPr>
              <a:t>, qui signifie « pouvoir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1000" kern="1200">
              <a:solidFill>
                <a:schemeClr val="tx1"/>
              </a:solidFill>
              <a:effectLst/>
              <a:latin typeface="+mn-lt"/>
              <a:ea typeface="+mn-ea"/>
              <a:cs typeface="+mn-cs"/>
            </a:endParaRPr>
          </a:p>
          <a:p>
            <a:pPr lvl="0">
              <a:defRPr/>
            </a:pPr>
            <a:r>
              <a:rPr lang="fr-CA" sz="1000" b="1">
                <a:effectLst/>
                <a:latin typeface="+mn-lt"/>
                <a:ea typeface="Calibri" panose="020F0502020204030204" pitchFamily="34" charset="0"/>
                <a:cs typeface="Segoe UI" panose="020B0502040204020203" pitchFamily="34" charset="0"/>
              </a:rPr>
              <a:t>(Clic pour l’animation)</a:t>
            </a:r>
          </a:p>
          <a:p>
            <a:pPr marL="171450" lvl="0" indent="-171450">
              <a:buFont typeface="Arial" panose="020B0604020202020204" pitchFamily="34" charset="0"/>
              <a:buChar char="•"/>
              <a:defRPr/>
            </a:pPr>
            <a:r>
              <a:rPr lang="fr-CA" sz="1000" b="0">
                <a:effectLst/>
                <a:latin typeface="+mn-lt"/>
                <a:ea typeface="Calibri" panose="020F0502020204030204" pitchFamily="34" charset="0"/>
                <a:cs typeface="Segoe UI" panose="020B0502040204020203" pitchFamily="34" charset="0"/>
              </a:rPr>
              <a:t>En grec, ce mot désignait donc le gouvernement du peuple, ou un gouvernement formé par le peuple et pour le peuple.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000">
                <a:effectLst/>
                <a:latin typeface="+mn-lt"/>
                <a:ea typeface="Calibri" panose="020F0502020204030204" pitchFamily="34" charset="0"/>
                <a:cs typeface="Calibri" panose="020F0502020204030204" pitchFamily="34" charset="0"/>
              </a:rPr>
              <a:t>Dans une démocratie, les décisions sont prises en fonction de ce que veulent les citoyennes et les citoyens. Toutes les personnes ont la même importance.</a:t>
            </a:r>
          </a:p>
          <a:p>
            <a:pPr marL="1800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0"/>
              <a:t>Demander si les jeunes ont des questions et y répondre, s’il y a lieu.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endParaRPr lang="en-US" sz="1050" kern="1200">
              <a:solidFill>
                <a:schemeClr val="tx1"/>
              </a:solidFill>
              <a:effectLst/>
              <a:latin typeface="+mn-lt"/>
              <a:ea typeface="+mn-ea"/>
              <a:cs typeface="+mn-cs"/>
            </a:endParaRPr>
          </a:p>
          <a:p>
            <a:endParaRPr lang="fr-CA" sz="1000">
              <a:effectLst/>
              <a:latin typeface="+mn-lt"/>
              <a:ea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240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98851-59B3-FB10-3DDE-21707DAAEE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9B15260-98CC-E570-5B9D-2A64737AC1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BB15E4-906E-6284-6254-A36E85A7AA8F}"/>
              </a:ext>
            </a:extLst>
          </p:cNvPr>
          <p:cNvSpPr>
            <a:spLocks noGrp="1"/>
          </p:cNvSpPr>
          <p:nvPr>
            <p:ph type="body" idx="1"/>
          </p:nvPr>
        </p:nvSpPr>
        <p:spPr/>
        <p:txBody>
          <a:bodyPr/>
          <a:lstStyle/>
          <a:p>
            <a:r>
              <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p>
          <a:p>
            <a:endPar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spcAft>
                <a:spcPts val="612"/>
              </a:spcAft>
            </a:pPr>
            <a:r>
              <a:rPr lang="fr-CA" sz="1200" b="0" kern="1200">
                <a:solidFill>
                  <a:schemeClr val="tx1"/>
                </a:solidFill>
                <a:latin typeface="+mn-lt"/>
                <a:ea typeface="+mn-ea"/>
                <a:cs typeface="+mn-cs"/>
              </a:rPr>
              <a:t>Poser la question suivante aux jeunes :</a:t>
            </a:r>
            <a:endParaRPr lang="fr-CA" sz="1200" b="0" i="0" kern="1200">
              <a:solidFill>
                <a:schemeClr val="tx1"/>
              </a:solidFill>
              <a:latin typeface="+mn-lt"/>
              <a:ea typeface="+mn-ea"/>
              <a:cs typeface="+mn-cs"/>
            </a:endParaRPr>
          </a:p>
          <a:p>
            <a:pPr>
              <a:spcAft>
                <a:spcPts val="612"/>
              </a:spcAft>
            </a:pPr>
            <a:endParaRPr lang="fr-CA" sz="1200" b="0" i="0" kern="1200">
              <a:solidFill>
                <a:schemeClr val="tx1"/>
              </a:solidFill>
              <a:highlight>
                <a:srgbClr val="FFF7BF"/>
              </a:highlight>
              <a:latin typeface="+mn-lt"/>
              <a:ea typeface="+mn-ea"/>
              <a:cs typeface="+mn-cs"/>
            </a:endParaRPr>
          </a:p>
          <a:p>
            <a:pPr marL="171450" indent="-171450">
              <a:spcAft>
                <a:spcPts val="612"/>
              </a:spcAft>
              <a:buFont typeface="Arial" panose="020B0604020202020204" pitchFamily="34" charset="0"/>
              <a:buChar char="•"/>
            </a:pPr>
            <a:r>
              <a:rPr lang="fr-CA" sz="1000" b="0" i="0">
                <a:highlight>
                  <a:srgbClr val="FFF7BF"/>
                </a:highlight>
                <a:latin typeface="+mn-lt"/>
              </a:rPr>
              <a:t>Vrai ou faux? La démocratie peut prendre </a:t>
            </a:r>
            <a:r>
              <a:rPr lang="fr-CA" sz="1000" b="1" i="0">
                <a:highlight>
                  <a:srgbClr val="FFF7BF"/>
                </a:highlight>
                <a:latin typeface="+mn-lt"/>
              </a:rPr>
              <a:t>différentes formes</a:t>
            </a:r>
            <a:r>
              <a:rPr lang="fr-CA" sz="1000" b="0" i="0">
                <a:highlight>
                  <a:srgbClr val="FFF7BF"/>
                </a:highlight>
                <a:latin typeface="+mn-lt"/>
              </a:rPr>
              <a:t>.</a:t>
            </a:r>
          </a:p>
          <a:p>
            <a:pPr marL="0" indent="0">
              <a:spcAft>
                <a:spcPts val="612"/>
              </a:spcAft>
              <a:buFont typeface="Arial" panose="020B0604020202020204" pitchFamily="34" charset="0"/>
              <a:buNone/>
            </a:pPr>
            <a:endParaRPr lang="fr-CA" sz="1000" b="0" i="0">
              <a:highlight>
                <a:srgbClr val="FFF7BF"/>
              </a:highlight>
              <a:latin typeface="+mn-lt"/>
            </a:endParaRPr>
          </a:p>
          <a:p>
            <a:pPr marL="0" indent="0">
              <a:spcAft>
                <a:spcPts val="612"/>
              </a:spcAft>
              <a:buFont typeface="Arial" panose="020B0604020202020204" pitchFamily="34" charset="0"/>
              <a:buNone/>
            </a:pPr>
            <a:r>
              <a:rPr lang="fr-CA" sz="1000" b="0" i="0">
                <a:highlight>
                  <a:srgbClr val="FFF7BF"/>
                </a:highlight>
                <a:latin typeface="+mn-lt"/>
              </a:rPr>
              <a:t>Inviter les jeunes qui ont répondu vrai à lever la main et ensuite, faire de même avec ceux qui ont répondu faux.</a:t>
            </a:r>
          </a:p>
          <a:p>
            <a:pPr lvl="1"/>
            <a:endParaRPr lang="fr-CA" sz="1000" b="0" i="0">
              <a:highlight>
                <a:srgbClr val="FFF7BF"/>
              </a:highlight>
              <a:latin typeface="+mn-lt"/>
            </a:endParaRPr>
          </a:p>
          <a:p>
            <a:endPar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spcAft>
                <a:spcPts val="612"/>
              </a:spcAft>
            </a:pPr>
            <a:endParaRPr lang="fr-CA" sz="1000">
              <a:solidFill>
                <a:srgbClr val="000000"/>
              </a:solidFill>
              <a:effectLst/>
              <a:latin typeface="+mn-lt"/>
              <a:ea typeface="Cambria" panose="02040503050406030204" pitchFamily="18"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66FB201B-BC1E-109B-30C2-DB37D15CA7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971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7B653-FCA3-A243-A31F-C36B616712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9D5F513-8003-8036-6C18-5E0AAC635A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7605C-8F9A-8961-A299-BEC1C6FEEE68}"/>
              </a:ext>
            </a:extLst>
          </p:cNvPr>
          <p:cNvSpPr>
            <a:spLocks noGrp="1"/>
          </p:cNvSpPr>
          <p:nvPr>
            <p:ph type="body" idx="1"/>
          </p:nvPr>
        </p:nvSpPr>
        <p:spPr/>
        <p:txBody>
          <a:bodyPr/>
          <a:lstStyle/>
          <a:p>
            <a:r>
              <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p>
          <a:p>
            <a:endPar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lvl="0"/>
            <a:r>
              <a:rPr lang="fr-CA" sz="1000" b="0" i="0">
                <a:highlight>
                  <a:srgbClr val="FFF7BF"/>
                </a:highlight>
                <a:latin typeface="+mn-lt"/>
              </a:rPr>
              <a:t>Indiquer aux jeunes que la réponse est </a:t>
            </a:r>
            <a:r>
              <a:rPr lang="fr-CA" sz="1000" b="1" i="0">
                <a:highlight>
                  <a:srgbClr val="FFF7BF"/>
                </a:highlight>
                <a:latin typeface="+mn-lt"/>
              </a:rPr>
              <a:t>vrai</a:t>
            </a:r>
            <a:r>
              <a:rPr lang="fr-CA" sz="1000" b="0" i="0">
                <a:highlight>
                  <a:srgbClr val="FFF7BF"/>
                </a:highlight>
                <a:latin typeface="+mn-lt"/>
              </a:rPr>
              <a:t>.</a:t>
            </a:r>
          </a:p>
          <a:p>
            <a:pPr lvl="1"/>
            <a:endParaRPr lang="fr-CA" sz="1000" b="0" i="0">
              <a:highlight>
                <a:srgbClr val="FFF7BF"/>
              </a:highlight>
              <a:latin typeface="+mn-lt"/>
            </a:endParaRPr>
          </a:p>
          <a:p>
            <a:endParaRPr lang="fr-CA" sz="12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spcAft>
                <a:spcPts val="612"/>
              </a:spcAft>
            </a:pPr>
            <a:endParaRPr lang="fr-CA" sz="1000">
              <a:solidFill>
                <a:srgbClr val="000000"/>
              </a:solidFill>
              <a:effectLst/>
              <a:latin typeface="+mn-lt"/>
              <a:ea typeface="Cambria" panose="02040503050406030204" pitchFamily="18"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80291E5D-B45F-3E03-C9FF-3E9C5DC1FE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936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E7C5-0B15-50A1-0A1D-FFB78A2B40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72C23F-3829-FEDC-4168-7B0A8A7F4F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133275E-91AA-DD9F-9CBC-F76DD10CBA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12"/>
              </a:spcAft>
              <a:buClrTx/>
              <a:buSzTx/>
              <a:buFontTx/>
              <a:buNone/>
              <a:tabLst/>
              <a:defRPr/>
            </a:pPr>
            <a:r>
              <a:rPr lang="fr-CA" sz="10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p>
          <a:p>
            <a:pPr>
              <a:spcAft>
                <a:spcPts val="612"/>
              </a:spcAft>
            </a:pPr>
            <a:endParaRPr lang="fr-CA" sz="1000" b="1" kern="1200" cap="small">
              <a:solidFill>
                <a:schemeClr val="tx1"/>
              </a:solidFill>
              <a:effectLst/>
              <a:ea typeface="+mn-ea"/>
              <a:cs typeface="+mn-cs"/>
            </a:endParaRPr>
          </a:p>
          <a:p>
            <a:pPr>
              <a:spcAft>
                <a:spcPts val="612"/>
              </a:spcAft>
            </a:pPr>
            <a:r>
              <a:rPr lang="fr-CA" sz="1000" kern="1200">
                <a:solidFill>
                  <a:schemeClr val="tx1"/>
                </a:solidFill>
                <a:latin typeface="+mn-lt"/>
                <a:ea typeface="+mn-ea"/>
                <a:cs typeface="+mn-cs"/>
              </a:rPr>
              <a:t>La démocratie peut prendre différentes formes. </a:t>
            </a:r>
          </a:p>
          <a:p>
            <a:pPr>
              <a:spcAft>
                <a:spcPts val="612"/>
              </a:spcAft>
            </a:pPr>
            <a:endParaRPr lang="fr-CA" sz="1000" kern="1200">
              <a:solidFill>
                <a:schemeClr val="tx1"/>
              </a:solidFill>
              <a:latin typeface="+mn-lt"/>
              <a:ea typeface="+mn-ea"/>
              <a:cs typeface="+mn-cs"/>
            </a:endParaRPr>
          </a:p>
          <a:p>
            <a:pPr>
              <a:spcAft>
                <a:spcPts val="612"/>
              </a:spcAft>
            </a:pPr>
            <a:r>
              <a:rPr lang="fr-CA" sz="1000" b="1" kern="1200">
                <a:solidFill>
                  <a:schemeClr val="tx1"/>
                </a:solidFill>
                <a:latin typeface="+mn-lt"/>
                <a:ea typeface="+mn-ea"/>
                <a:cs typeface="+mn-cs"/>
              </a:rPr>
              <a:t>(Clic pour l’animation)</a:t>
            </a:r>
          </a:p>
          <a:p>
            <a:pPr marL="171450" indent="-171450">
              <a:buFont typeface="Arial" panose="020B0604020202020204" pitchFamily="34" charset="0"/>
              <a:buChar char="•"/>
            </a:pPr>
            <a:r>
              <a:rPr lang="fr-FR" sz="1200" kern="1200">
                <a:solidFill>
                  <a:schemeClr val="tx1"/>
                </a:solidFill>
                <a:effectLst/>
                <a:latin typeface="+mn-lt"/>
                <a:ea typeface="+mn-ea"/>
                <a:cs typeface="+mn-cs"/>
              </a:rPr>
              <a:t>La démocratie est </a:t>
            </a:r>
            <a:r>
              <a:rPr lang="fr-FR" sz="1200" b="1" kern="1200">
                <a:solidFill>
                  <a:schemeClr val="tx1"/>
                </a:solidFill>
                <a:effectLst/>
                <a:latin typeface="+mn-lt"/>
                <a:ea typeface="+mn-ea"/>
                <a:cs typeface="+mn-cs"/>
              </a:rPr>
              <a:t>directe</a:t>
            </a:r>
            <a:r>
              <a:rPr lang="fr-FR" sz="1200" kern="1200">
                <a:solidFill>
                  <a:schemeClr val="tx1"/>
                </a:solidFill>
                <a:effectLst/>
                <a:latin typeface="+mn-lt"/>
                <a:ea typeface="+mn-ea"/>
                <a:cs typeface="+mn-cs"/>
              </a:rPr>
              <a:t> quand les personnes votent à main levée pour prendre des décisions ensemble. Lorsqu'on choisit une activité en classe ou dans un groupe en levant la main, on fait de la démocratie directe.</a:t>
            </a:r>
          </a:p>
          <a:p>
            <a:pPr marL="0" indent="0">
              <a:buFont typeface="Arial" panose="020B0604020202020204" pitchFamily="34" charset="0"/>
              <a:buNone/>
            </a:pPr>
            <a:r>
              <a:rPr lang="fr-CA"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a:solidFill>
                  <a:schemeClr val="tx1"/>
                </a:solidFill>
                <a:latin typeface="+mn-lt"/>
                <a:ea typeface="+mn-ea"/>
                <a:cs typeface="+mn-cs"/>
              </a:rPr>
              <a:t>(Clic pour l’animation)</a:t>
            </a:r>
            <a:endParaRPr lang="fr-FR" sz="1200" b="1" kern="1200">
              <a:solidFill>
                <a:schemeClr val="tx1"/>
              </a:solidFill>
              <a:effectLst/>
              <a:latin typeface="+mn-lt"/>
              <a:ea typeface="+mn-ea"/>
              <a:cs typeface="+mn-cs"/>
            </a:endParaRPr>
          </a:p>
          <a:p>
            <a:pPr marL="171450" indent="-171450">
              <a:buFont typeface="Arial" panose="020B0604020202020204" pitchFamily="34" charset="0"/>
              <a:buChar char="•"/>
            </a:pPr>
            <a:r>
              <a:rPr lang="fr-FR" sz="1200" kern="1200">
                <a:solidFill>
                  <a:schemeClr val="tx1"/>
                </a:solidFill>
                <a:effectLst/>
                <a:latin typeface="+mn-lt"/>
                <a:ea typeface="+mn-ea"/>
                <a:cs typeface="+mn-cs"/>
              </a:rPr>
              <a:t>La démocratie est </a:t>
            </a:r>
            <a:r>
              <a:rPr lang="fr-FR" sz="1200" b="1" kern="1200">
                <a:solidFill>
                  <a:schemeClr val="tx1"/>
                </a:solidFill>
                <a:effectLst/>
                <a:latin typeface="+mn-lt"/>
                <a:ea typeface="+mn-ea"/>
                <a:cs typeface="+mn-cs"/>
              </a:rPr>
              <a:t>représentative</a:t>
            </a:r>
            <a:r>
              <a:rPr lang="fr-FR" sz="1200" kern="1200">
                <a:solidFill>
                  <a:schemeClr val="tx1"/>
                </a:solidFill>
                <a:effectLst/>
                <a:latin typeface="+mn-lt"/>
                <a:ea typeface="+mn-ea"/>
                <a:cs typeface="+mn-cs"/>
              </a:rPr>
              <a:t> quand le peuple s’exprime à travers des représentantes et représentants qu'il a élus. </a:t>
            </a:r>
            <a:r>
              <a:rPr lang="fr-CA" sz="1200" kern="1200">
                <a:solidFill>
                  <a:schemeClr val="tx1"/>
                </a:solidFill>
                <a:effectLst/>
                <a:latin typeface="+mn-lt"/>
                <a:ea typeface="+mn-ea"/>
                <a:cs typeface="+mn-cs"/>
              </a:rPr>
              <a:t>Ces représentants prennent des décisions au nom de la population; par exemple, ils établissent des lois ou des règlements</a:t>
            </a:r>
            <a:r>
              <a:rPr lang="fr-FR" sz="1200" kern="1200">
                <a:solidFill>
                  <a:schemeClr val="tx1"/>
                </a:solidFill>
                <a:effectLst/>
                <a:latin typeface="+mn-lt"/>
                <a:ea typeface="+mn-ea"/>
                <a:cs typeface="+mn-cs"/>
              </a:rPr>
              <a:t>. C’est la forme de démocratie utilisée au Québec. </a:t>
            </a:r>
          </a:p>
          <a:p>
            <a:pPr marL="171450" indent="-171450">
              <a:buFont typeface="Arial" panose="020B0604020202020204" pitchFamily="34" charset="0"/>
              <a:buChar char="•"/>
            </a:pPr>
            <a:r>
              <a:rPr lang="fr-CA" sz="1200" kern="1200">
                <a:solidFill>
                  <a:schemeClr val="tx1"/>
                </a:solidFill>
                <a:effectLst/>
                <a:latin typeface="+mn-lt"/>
                <a:ea typeface="+mn-ea"/>
                <a:cs typeface="+mn-cs"/>
              </a:rPr>
              <a:t>Par exemple, dans une maison des jeunes, un jeune peut représenter ses pairs au sein du conseil d’administration. Dans une école, les élèves peuvent élire des représentantes et représentants au sein d’un conseil d’élèves. Les représentants portent </a:t>
            </a:r>
            <a:r>
              <a:rPr lang="fr-FR" sz="1200" kern="1200">
                <a:solidFill>
                  <a:schemeClr val="tx1"/>
                </a:solidFill>
                <a:effectLst/>
                <a:latin typeface="+mn-lt"/>
                <a:ea typeface="+mn-ea"/>
                <a:cs typeface="+mn-cs"/>
              </a:rPr>
              <a:t>la voix du groupe et réalisent des projets qui améliorent la qualité de vie dans l’école ou dans l'organisme. </a:t>
            </a:r>
          </a:p>
          <a:p>
            <a:pPr marL="171450" indent="-171450">
              <a:buFont typeface="Arial" panose="020B0604020202020204" pitchFamily="34" charset="0"/>
              <a:buChar char="•"/>
            </a:pPr>
            <a:r>
              <a:rPr lang="fr-FR" sz="1200" kern="1200">
                <a:solidFill>
                  <a:schemeClr val="tx1"/>
                </a:solidFill>
                <a:effectLst/>
                <a:latin typeface="+mn-lt"/>
                <a:ea typeface="+mn-ea"/>
                <a:cs typeface="+mn-cs"/>
              </a:rPr>
              <a:t>Ainsi, plusieurs caractéristiques de la démocratie représentative sont présentes dans les écoles : on y tient des élections, on y partage des valeurs, un code de vie, des pratiques démocratiques. Ce sont des façons de faire vivre la démocratie.</a:t>
            </a:r>
            <a:r>
              <a:rPr lang="fr-CA">
                <a:effectLst/>
              </a:rPr>
              <a:t> </a:t>
            </a:r>
            <a:endParaRPr lang="fr-FR" sz="1200" kern="1200">
              <a:solidFill>
                <a:schemeClr val="tx1"/>
              </a:solidFill>
              <a:effectLst/>
              <a:latin typeface="+mn-lt"/>
              <a:ea typeface="+mn-ea"/>
              <a:cs typeface="+mn-cs"/>
            </a:endParaRPr>
          </a:p>
          <a:p>
            <a:pPr marL="0" indent="0">
              <a:buFont typeface="Arial" panose="020B0604020202020204" pitchFamily="34" charset="0"/>
              <a:buNone/>
            </a:pPr>
            <a:r>
              <a:rPr lang="fr-FR"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0"/>
              <a:t>Si possible, faire le pont avec les affiches des jeunes (par exemple : représentants, bulletins, électeurs).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pPr marL="0" marR="0" lvl="0" indent="0" algn="l" defTabSz="914400" rtl="0" eaLnBrk="1" fontAlgn="auto" latinLnBrk="0" hangingPunct="1">
              <a:lnSpc>
                <a:spcPct val="100000"/>
              </a:lnSpc>
              <a:spcBef>
                <a:spcPts val="0"/>
              </a:spcBef>
              <a:spcAft>
                <a:spcPts val="0"/>
              </a:spcAft>
              <a:buClrTx/>
              <a:buSzTx/>
              <a:buFontTx/>
              <a:buNone/>
              <a:tabLst/>
              <a:defRPr/>
            </a:pPr>
            <a:r>
              <a:rPr lang="fr-CA" b="0"/>
              <a:t>Demander si les jeunes ont des questions et y répondre, s’il y a lieu.</a:t>
            </a:r>
            <a:endParaRPr lang="fr-CA" sz="1000" b="1" kern="1200" cap="small">
              <a:solidFill>
                <a:schemeClr val="tx1"/>
              </a:solidFill>
              <a:effectLst/>
              <a:ea typeface="+mn-ea"/>
              <a:cs typeface="+mn-cs"/>
            </a:endParaRPr>
          </a:p>
          <a:p>
            <a:endParaRPr lang="fr-CA" sz="1000" b="0" kern="1200">
              <a:solidFill>
                <a:schemeClr val="tx1"/>
              </a:solidFill>
              <a:latin typeface="+mn-lt"/>
              <a:ea typeface="+mn-ea"/>
              <a:cs typeface="+mn-cs"/>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a:t>---------------------------------------------------------------------------------------------------------------</a:t>
            </a:r>
            <a:endParaRPr lang="fr-CA" sz="1000">
              <a:hlinkClick r:id="rId4"/>
            </a:endParaRPr>
          </a:p>
          <a:p>
            <a:r>
              <a:rPr lang="fr-CA" sz="1000"/>
              <a:t>Source de l’image : </a:t>
            </a:r>
            <a:endParaRPr lang="fr-CA" sz="1000" b="1" kern="1200" cap="small">
              <a:solidFill>
                <a:schemeClr val="tx1"/>
              </a:solidFill>
              <a:effectLst/>
              <a:ea typeface="+mn-ea"/>
              <a:cs typeface="+mn-cs"/>
            </a:endParaRPr>
          </a:p>
          <a:p>
            <a:pPr>
              <a:spcAft>
                <a:spcPts val="612"/>
              </a:spcAft>
            </a:pPr>
            <a:r>
              <a:rPr lang="fr-CA" sz="1000">
                <a:hlinkClick r:id="rId5"/>
              </a:rPr>
              <a:t>Mains Levées Grouper - Images vectorielles gratuites sur </a:t>
            </a:r>
            <a:r>
              <a:rPr lang="fr-CA" sz="1000" err="1">
                <a:hlinkClick r:id="rId5"/>
              </a:rPr>
              <a:t>Pixabay</a:t>
            </a:r>
            <a:endParaRPr lang="fr-CA" sz="1000" b="1" kern="1200" cap="small">
              <a:solidFill>
                <a:schemeClr val="tx1"/>
              </a:solidFill>
              <a:effectLst/>
              <a:ea typeface="+mn-ea"/>
              <a:cs typeface="+mn-cs"/>
            </a:endParaRPr>
          </a:p>
        </p:txBody>
      </p:sp>
      <p:sp>
        <p:nvSpPr>
          <p:cNvPr id="4" name="Espace réservé du numéro de diapositive 3">
            <a:extLst>
              <a:ext uri="{FF2B5EF4-FFF2-40B4-BE49-F238E27FC236}">
                <a16:creationId xmlns:a16="http://schemas.microsoft.com/office/drawing/2014/main" id="{9CA81B39-79EE-6AFA-0F28-F81D4223A4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168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D7E7-9C21-2B08-247B-353CBAD78C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48425BD-EB64-41DB-44C8-98067F1BAE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1BE587-5CAF-AC4F-6BE5-D9A45CAE73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12"/>
              </a:spcAft>
              <a:buClrTx/>
              <a:buSzTx/>
              <a:buFontTx/>
              <a:buNone/>
              <a:tabLst/>
              <a:defRPr/>
            </a:pPr>
            <a:r>
              <a:rPr lang="fr-CA" sz="1000" b="1" kern="10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Animation suggérée</a:t>
            </a:r>
          </a:p>
          <a:p>
            <a:pPr marL="0" marR="0" lvl="0" indent="0" algn="l" defTabSz="914400" rtl="0" eaLnBrk="1" fontAlgn="auto" latinLnBrk="0" hangingPunct="1">
              <a:lnSpc>
                <a:spcPct val="100000"/>
              </a:lnSpc>
              <a:spcBef>
                <a:spcPts val="0"/>
              </a:spcBef>
              <a:spcAft>
                <a:spcPts val="612"/>
              </a:spcAft>
              <a:buClrTx/>
              <a:buSzTx/>
              <a:buFontTx/>
              <a:buNone/>
              <a:tabLst/>
              <a:defRPr/>
            </a:pPr>
            <a:endParaRPr lang="fr-CA" sz="1000" b="1" kern="1200" cap="small">
              <a:solidFill>
                <a:schemeClr val="tx1"/>
              </a:solidFill>
              <a:effectLst/>
              <a:ea typeface="+mn-ea"/>
              <a:cs typeface="+mn-cs"/>
            </a:endParaRPr>
          </a:p>
          <a:p>
            <a:pPr>
              <a:spcAft>
                <a:spcPts val="612"/>
              </a:spcAft>
            </a:pPr>
            <a:r>
              <a:rPr lang="fr-CA" sz="1200" b="0" kern="1200">
                <a:solidFill>
                  <a:schemeClr val="tx1"/>
                </a:solidFill>
                <a:latin typeface="+mn-lt"/>
                <a:ea typeface="+mn-ea"/>
                <a:cs typeface="+mn-cs"/>
              </a:rPr>
              <a:t>Poser la question suivante aux jeunes :</a:t>
            </a:r>
            <a:endParaRPr lang="fr-CA" sz="1000" b="0" i="1" kern="1200">
              <a:solidFill>
                <a:schemeClr val="tx1"/>
              </a:solidFill>
              <a:highlight>
                <a:srgbClr val="FFF7BF"/>
              </a:highlight>
              <a:latin typeface="+mn-lt"/>
              <a:ea typeface="+mn-ea"/>
              <a:cs typeface="+mn-cs"/>
            </a:endParaRPr>
          </a:p>
          <a:p>
            <a:pPr>
              <a:spcAft>
                <a:spcPts val="612"/>
              </a:spcAft>
            </a:pPr>
            <a:endParaRPr lang="fr-CA" sz="1000" b="0" i="1" kern="1200">
              <a:solidFill>
                <a:schemeClr val="tx1"/>
              </a:solidFill>
              <a:highlight>
                <a:srgbClr val="FFF7BF"/>
              </a:highlight>
              <a:latin typeface="+mn-lt"/>
              <a:ea typeface="+mn-ea"/>
              <a:cs typeface="+mn-cs"/>
            </a:endParaRPr>
          </a:p>
          <a:p>
            <a:pPr marL="171450" indent="-171450">
              <a:spcAft>
                <a:spcPts val="612"/>
              </a:spcAft>
              <a:buFont typeface="Arial" panose="020B0604020202020204" pitchFamily="34" charset="0"/>
              <a:buChar char="•"/>
            </a:pPr>
            <a:r>
              <a:rPr lang="fr-CA" sz="1000" b="0" i="0">
                <a:highlight>
                  <a:srgbClr val="FFF7BF"/>
                </a:highlight>
                <a:latin typeface="+mn-lt"/>
              </a:rPr>
              <a:t>Quelles sont les principales caractéristiques de </a:t>
            </a:r>
            <a:r>
              <a:rPr lang="fr-CA" sz="1000" b="1" i="0">
                <a:highlight>
                  <a:srgbClr val="FFF7BF"/>
                </a:highlight>
                <a:latin typeface="+mn-lt"/>
              </a:rPr>
              <a:t>notre démocratie</a:t>
            </a:r>
            <a:r>
              <a:rPr lang="fr-CA" sz="1000" b="0" i="0">
                <a:highlight>
                  <a:srgbClr val="FFF7BF"/>
                </a:highlight>
                <a:latin typeface="+mn-lt"/>
              </a:rPr>
              <a:t>?</a:t>
            </a:r>
          </a:p>
          <a:p>
            <a:pPr marL="0" indent="0">
              <a:spcAft>
                <a:spcPts val="612"/>
              </a:spcAft>
              <a:buFont typeface="Arial" panose="020B0604020202020204" pitchFamily="34" charset="0"/>
              <a:buNone/>
            </a:pPr>
            <a:endParaRPr lang="fr-CA" sz="1000" b="0" i="0">
              <a:highlight>
                <a:srgbClr val="FFF7BF"/>
              </a:highlight>
              <a:latin typeface="+mn-lt"/>
            </a:endParaRPr>
          </a:p>
          <a:p>
            <a:pPr marL="0" indent="0">
              <a:spcAft>
                <a:spcPts val="612"/>
              </a:spcAft>
              <a:buFont typeface="Arial" panose="020B0604020202020204" pitchFamily="34" charset="0"/>
              <a:buNone/>
            </a:pPr>
            <a:r>
              <a:rPr lang="fr-CA" sz="1000" b="0" i="0">
                <a:highlight>
                  <a:srgbClr val="FFF7BF"/>
                </a:highlight>
                <a:latin typeface="+mn-lt"/>
              </a:rPr>
              <a:t>Prendre quelques interventions.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000" b="1" kern="1200">
              <a:solidFill>
                <a:schemeClr val="tx1"/>
              </a:solidFill>
              <a:highlight>
                <a:srgbClr val="FFF7BF"/>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1" kern="1200">
                <a:solidFill>
                  <a:schemeClr val="tx1"/>
                </a:solidFill>
                <a:highlight>
                  <a:srgbClr val="FFF7BF"/>
                </a:highlight>
                <a:latin typeface="+mn-lt"/>
                <a:ea typeface="+mn-ea"/>
                <a:cs typeface="+mn-cs"/>
              </a:rPr>
              <a:t>(Clic pour l’animation)</a:t>
            </a:r>
            <a:endParaRPr lang="fr-CA" sz="1000" b="1" i="0">
              <a:highlight>
                <a:srgbClr val="FFF7BF"/>
              </a:highlight>
              <a:latin typeface="+mn-lt"/>
            </a:endParaRPr>
          </a:p>
          <a:p>
            <a:pPr marL="171450" lvl="0" indent="-171450">
              <a:buFont typeface="Arial" panose="020B0604020202020204" pitchFamily="34" charset="0"/>
              <a:buChar char="•"/>
            </a:pPr>
            <a:r>
              <a:rPr lang="fr-CA" sz="1000" b="0" i="0">
                <a:highlight>
                  <a:srgbClr val="FFF7BF"/>
                </a:highlight>
                <a:latin typeface="+mn-lt"/>
              </a:rPr>
              <a:t>Les élections sont libres et il y a plusieurs candidatures.</a:t>
            </a:r>
          </a:p>
          <a:p>
            <a:pPr marL="171450" lvl="0" indent="-171450">
              <a:buFont typeface="Arial" panose="020B0604020202020204" pitchFamily="34" charset="0"/>
              <a:buChar char="•"/>
            </a:pPr>
            <a:r>
              <a:rPr lang="fr-CA" sz="1000" b="0" i="0">
                <a:highlight>
                  <a:srgbClr val="FFF7BF"/>
                </a:highlight>
                <a:latin typeface="+mn-lt"/>
              </a:rPr>
              <a:t>La candidate ou le candidat élu est celui qui a reçu plus de votes que les autres candidats.</a:t>
            </a:r>
          </a:p>
          <a:p>
            <a:pPr marL="171450" lvl="0" indent="-171450">
              <a:buFont typeface="Arial" panose="020B0604020202020204" pitchFamily="34" charset="0"/>
              <a:buChar char="•"/>
            </a:pPr>
            <a:endParaRPr lang="fr-CA" sz="1000" b="0" i="0">
              <a:highlight>
                <a:srgbClr val="FFF7BF"/>
              </a:highligh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000" b="1" kern="1200">
                <a:solidFill>
                  <a:schemeClr val="tx1"/>
                </a:solidFill>
                <a:latin typeface="+mn-lt"/>
                <a:ea typeface="+mn-ea"/>
                <a:cs typeface="+mn-cs"/>
              </a:rPr>
              <a:t>(Clic pour l’animation)</a:t>
            </a:r>
            <a:endParaRPr lang="fr-CA" sz="1000" b="1" i="0">
              <a:highlight>
                <a:srgbClr val="FFF7BF"/>
              </a:highlight>
              <a:latin typeface="+mn-lt"/>
            </a:endParaRPr>
          </a:p>
          <a:p>
            <a:pPr marL="171450" lvl="0" indent="-171450">
              <a:buFont typeface="Arial" panose="020B0604020202020204" pitchFamily="34" charset="0"/>
              <a:buChar char="•"/>
            </a:pPr>
            <a:r>
              <a:rPr lang="fr-CA" sz="1000" b="0" i="0">
                <a:highlight>
                  <a:srgbClr val="FFF7BF"/>
                </a:highlight>
                <a:latin typeface="+mn-lt"/>
              </a:rPr>
              <a:t>Les citoyennes et citoyens peuvent s’exprimer librement.</a:t>
            </a:r>
          </a:p>
          <a:p>
            <a:pPr marL="171450" lvl="0" indent="-171450">
              <a:buFont typeface="Arial" panose="020B0604020202020204" pitchFamily="34" charset="0"/>
              <a:buChar char="•"/>
            </a:pPr>
            <a:r>
              <a:rPr lang="fr-CA" sz="1200" kern="1200">
                <a:solidFill>
                  <a:schemeClr val="tx1"/>
                </a:solidFill>
                <a:effectLst/>
                <a:highlight>
                  <a:srgbClr val="FFF7BF"/>
                </a:highlight>
                <a:latin typeface="+mn-lt"/>
                <a:ea typeface="+mn-ea"/>
                <a:cs typeface="+mn-cs"/>
              </a:rPr>
              <a:t>La liberté des médias permet aux journalistes d’enquêter et de rapporter des informations. Personne ne peut leur imposer ce qu’ils disent ou écrivent.</a:t>
            </a:r>
          </a:p>
          <a:p>
            <a:pPr marL="171450" indent="-171450">
              <a:buFont typeface="Arial" panose="020B0604020202020204" pitchFamily="34" charset="0"/>
              <a:buChar char="•"/>
            </a:pPr>
            <a:r>
              <a:rPr lang="fr-CA" sz="1200" kern="1200">
                <a:solidFill>
                  <a:schemeClr val="tx1"/>
                </a:solidFill>
                <a:effectLst/>
                <a:highlight>
                  <a:srgbClr val="FFF7BF"/>
                </a:highlight>
                <a:latin typeface="+mn-lt"/>
                <a:ea typeface="+mn-ea"/>
                <a:cs typeface="+mn-cs"/>
              </a:rPr>
              <a:t>Plusieurs libertés et droits fondamentaux, comme le droit de vote et le droit de manifester, sont protégés par des chartes. </a:t>
            </a:r>
            <a:r>
              <a:rPr lang="fr-CA" sz="1200" b="0" i="0">
                <a:highlight>
                  <a:srgbClr val="FFF7BF"/>
                </a:highlight>
                <a:latin typeface="+mn-lt"/>
              </a:rPr>
              <a:t>Une charte, c’est comme le code de vie dans ton école. </a:t>
            </a:r>
            <a:r>
              <a:rPr lang="fr-CA" sz="1200" kern="1200">
                <a:solidFill>
                  <a:schemeClr val="tx1"/>
                </a:solidFill>
                <a:effectLst/>
                <a:highlight>
                  <a:srgbClr val="FFF7BF"/>
                </a:highlight>
                <a:latin typeface="+mn-lt"/>
                <a:ea typeface="+mn-ea"/>
                <a:cs typeface="+mn-cs"/>
              </a:rPr>
              <a:t>Au Canada, il y a la </a:t>
            </a:r>
            <a:r>
              <a:rPr lang="fr-CA" sz="1200" i="1" kern="1200">
                <a:solidFill>
                  <a:schemeClr val="tx1"/>
                </a:solidFill>
                <a:effectLst/>
                <a:highlight>
                  <a:srgbClr val="FFF7BF"/>
                </a:highlight>
                <a:latin typeface="+mn-lt"/>
                <a:ea typeface="+mn-ea"/>
                <a:cs typeface="+mn-cs"/>
              </a:rPr>
              <a:t>Charte canadienne des droits et libertés</a:t>
            </a:r>
            <a:r>
              <a:rPr lang="fr-CA" sz="1200" i="0" kern="1200">
                <a:solidFill>
                  <a:schemeClr val="tx1"/>
                </a:solidFill>
                <a:effectLst/>
                <a:highlight>
                  <a:srgbClr val="FFF7BF"/>
                </a:highlight>
                <a:latin typeface="+mn-lt"/>
                <a:ea typeface="+mn-ea"/>
                <a:cs typeface="+mn-cs"/>
              </a:rPr>
              <a:t>;</a:t>
            </a:r>
            <a:r>
              <a:rPr lang="fr-CA" sz="1200" kern="1200">
                <a:solidFill>
                  <a:schemeClr val="tx1"/>
                </a:solidFill>
                <a:effectLst/>
                <a:highlight>
                  <a:srgbClr val="FFF7BF"/>
                </a:highlight>
                <a:latin typeface="+mn-lt"/>
                <a:ea typeface="+mn-ea"/>
                <a:cs typeface="+mn-cs"/>
              </a:rPr>
              <a:t> et au Québec, il y a la </a:t>
            </a:r>
            <a:r>
              <a:rPr lang="fr-CA" sz="1200" i="1" kern="1200">
                <a:solidFill>
                  <a:schemeClr val="tx1"/>
                </a:solidFill>
                <a:effectLst/>
                <a:highlight>
                  <a:srgbClr val="FFF7BF"/>
                </a:highlight>
                <a:latin typeface="+mn-lt"/>
                <a:ea typeface="+mn-ea"/>
                <a:cs typeface="+mn-cs"/>
              </a:rPr>
              <a:t>Charte des droits et libertés de la personne</a:t>
            </a:r>
            <a:r>
              <a:rPr lang="fr-CA" sz="1200" kern="1200">
                <a:solidFill>
                  <a:schemeClr val="tx1"/>
                </a:solidFill>
                <a:effectLst/>
                <a:highlight>
                  <a:srgbClr val="FFF7BF"/>
                </a:highlight>
                <a:latin typeface="+mn-lt"/>
                <a:ea typeface="+mn-ea"/>
                <a:cs typeface="+mn-cs"/>
              </a:rPr>
              <a:t>.</a:t>
            </a:r>
            <a:r>
              <a:rPr lang="en-US" sz="1200" kern="1200">
                <a:solidFill>
                  <a:schemeClr val="tx1"/>
                </a:solidFill>
                <a:effectLst/>
                <a:highlight>
                  <a:srgbClr val="FFF7BF"/>
                </a:highlight>
                <a:latin typeface="+mn-lt"/>
                <a:ea typeface="+mn-ea"/>
                <a:cs typeface="+mn-cs"/>
              </a:rPr>
              <a:t>  </a:t>
            </a:r>
            <a:r>
              <a:rPr lang="fr-CA" sz="1000">
                <a:effectLst/>
                <a:highlight>
                  <a:srgbClr val="FFF7BF"/>
                </a:highlight>
              </a:rPr>
              <a:t> </a:t>
            </a:r>
          </a:p>
          <a:p>
            <a:pPr marL="0" indent="0">
              <a:buFont typeface="Arial" panose="020B0604020202020204" pitchFamily="34" charset="0"/>
              <a:buNone/>
            </a:pPr>
            <a:endParaRPr lang="fr-CA" sz="1000" kern="1200">
              <a:solidFill>
                <a:schemeClr val="tx1"/>
              </a:solidFill>
              <a:effectLst/>
              <a:highlight>
                <a:srgbClr val="FFF7BF"/>
              </a:highlight>
              <a:latin typeface="+mn-lt"/>
              <a:ea typeface="+mn-ea"/>
              <a:cs typeface="+mn-cs"/>
            </a:endParaRPr>
          </a:p>
          <a:p>
            <a:pPr marL="0" indent="0">
              <a:buFont typeface="Arial" panose="020B0604020202020204" pitchFamily="34" charset="0"/>
              <a:buNone/>
            </a:pPr>
            <a:r>
              <a:rPr lang="fr-CA" sz="1000" b="1" kern="1200">
                <a:solidFill>
                  <a:schemeClr val="tx1"/>
                </a:solidFill>
                <a:latin typeface="+mn-lt"/>
                <a:ea typeface="+mn-ea"/>
                <a:cs typeface="+mn-cs"/>
              </a:rPr>
              <a:t>(Clic pour l’animation)</a:t>
            </a:r>
            <a:endParaRPr lang="fr-CA" sz="1000" b="1" i="0">
              <a:highlight>
                <a:srgbClr val="FFF7BF"/>
              </a:highlight>
              <a:latin typeface="+mn-lt"/>
            </a:endParaRPr>
          </a:p>
          <a:p>
            <a:pPr marL="171450" indent="-171450">
              <a:buFont typeface="Arial" panose="020B0604020202020204" pitchFamily="34" charset="0"/>
              <a:buChar char="•"/>
            </a:pPr>
            <a:r>
              <a:rPr lang="fr-CA" sz="1200" u="none" kern="1200">
                <a:solidFill>
                  <a:schemeClr val="tx1"/>
                </a:solidFill>
                <a:effectLst/>
                <a:latin typeface="+mn-lt"/>
                <a:ea typeface="+mn-ea"/>
                <a:cs typeface="+mn-cs"/>
              </a:rPr>
              <a:t>L</a:t>
            </a:r>
            <a:r>
              <a:rPr lang="fr-FR" sz="1200" u="none" kern="1200">
                <a:solidFill>
                  <a:schemeClr val="tx1"/>
                </a:solidFill>
                <a:effectLst/>
                <a:latin typeface="+mn-lt"/>
                <a:ea typeface="+mn-ea"/>
                <a:cs typeface="+mn-cs"/>
              </a:rPr>
              <a:t>e partage de valeurs démocratiques telles que la </a:t>
            </a:r>
            <a:r>
              <a:rPr lang="fr-CA" sz="1200" u="none" kern="1200">
                <a:solidFill>
                  <a:schemeClr val="tx1"/>
                </a:solidFill>
                <a:effectLst/>
                <a:latin typeface="+mn-lt"/>
                <a:ea typeface="+mn-ea"/>
                <a:cs typeface="+mn-cs"/>
              </a:rPr>
              <a:t>liberté et l’égalité.</a:t>
            </a:r>
            <a:endParaRPr lang="fr-CA" u="none">
              <a:effectLst/>
            </a:endParaRPr>
          </a:p>
          <a:p>
            <a:pPr marL="1350" lvl="1" indent="0">
              <a:buFont typeface="Arial" panose="020B0604020202020204" pitchFamily="34" charset="0"/>
              <a:buNone/>
            </a:pPr>
            <a:endParaRPr lang="fr-CA" sz="1200" b="0" i="0" kern="1200">
              <a:solidFill>
                <a:schemeClr val="tx1"/>
              </a:solidFill>
              <a:effectLst/>
              <a:highlight>
                <a:srgbClr val="FFF7BF"/>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a:t>Si possible, faire le pont avec les affiches des jeunes (par exemple : représentants, bulletins, électeurs).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000" b="0"/>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a:t>Demander si les jeunes ont des questions et y répondre, s’il y a lieu.</a:t>
            </a:r>
            <a:endParaRPr lang="fr-CA" sz="1000" b="0" kern="1200">
              <a:solidFill>
                <a:schemeClr val="tx1"/>
              </a:solidFill>
              <a:latin typeface="+mn-lt"/>
              <a:ea typeface="+mn-ea"/>
              <a:cs typeface="+mn-cs"/>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a:t>-----------------------------------------------------------------------------------------------------------</a:t>
            </a:r>
            <a:endParaRPr lang="fr-CA" sz="1000">
              <a:hlinkClick r:id="rId4"/>
            </a:endParaRPr>
          </a:p>
          <a:p>
            <a:r>
              <a:rPr lang="fr-CA" sz="1000"/>
              <a:t>Source des images : </a:t>
            </a:r>
            <a:endParaRPr lang="fr-CA" sz="1000" b="0" i="0">
              <a:highlight>
                <a:srgbClr val="FFF7BF"/>
              </a:highlight>
              <a:latin typeface="+mn-lt"/>
            </a:endParaRPr>
          </a:p>
          <a:p>
            <a:pPr marL="0" marR="0" lvl="0" indent="0" algn="l" defTabSz="914400" rtl="0" eaLnBrk="1" fontAlgn="auto" latinLnBrk="0" hangingPunct="1">
              <a:lnSpc>
                <a:spcPct val="100000"/>
              </a:lnSpc>
              <a:spcBef>
                <a:spcPts val="0"/>
              </a:spcBef>
              <a:spcAft>
                <a:spcPts val="612"/>
              </a:spcAft>
              <a:buClrTx/>
              <a:buSzTx/>
              <a:buFontTx/>
              <a:buNone/>
              <a:tabLst/>
              <a:defRPr/>
            </a:pPr>
            <a:r>
              <a:rPr lang="fr-CA" sz="1000">
                <a:hlinkClick r:id="rId5"/>
              </a:rPr>
              <a:t>Urne Électorale Élections Voter - Images vectorielles gratuites sur </a:t>
            </a:r>
            <a:r>
              <a:rPr lang="fr-CA" sz="1000" err="1">
                <a:hlinkClick r:id="rId5"/>
              </a:rPr>
              <a:t>Pixabay</a:t>
            </a:r>
            <a:endParaRPr lang="fr-CA" sz="1000">
              <a:hlinkClick r:id="rId6"/>
            </a:endParaRPr>
          </a:p>
          <a:p>
            <a:pPr>
              <a:spcAft>
                <a:spcPts val="612"/>
              </a:spcAft>
            </a:pPr>
            <a:r>
              <a:rPr lang="fr-CA" sz="1000">
                <a:hlinkClick r:id="rId7"/>
              </a:rPr>
              <a:t>Se Battre Poing Micro - Images vectorielles gratuites sur </a:t>
            </a:r>
            <a:r>
              <a:rPr lang="fr-CA" sz="1000" err="1">
                <a:hlinkClick r:id="rId7"/>
              </a:rPr>
              <a:t>Pixabay</a:t>
            </a:r>
            <a:endParaRPr lang="fr-CA" sz="1000" b="1" kern="1200" cap="small">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612"/>
              </a:spcAft>
              <a:buClrTx/>
              <a:buSzTx/>
              <a:buFontTx/>
              <a:buNone/>
              <a:tabLst/>
              <a:defRPr/>
            </a:pPr>
            <a:endParaRPr lang="fr-CA" sz="1000" b="1" kern="1200" cap="small">
              <a:solidFill>
                <a:schemeClr val="tx1"/>
              </a:solidFill>
              <a:effectLst/>
              <a:ea typeface="+mn-ea"/>
              <a:cs typeface="+mn-cs"/>
            </a:endParaRPr>
          </a:p>
        </p:txBody>
      </p:sp>
      <p:sp>
        <p:nvSpPr>
          <p:cNvPr id="4" name="Espace réservé du numéro de diapositive 3">
            <a:extLst>
              <a:ext uri="{FF2B5EF4-FFF2-40B4-BE49-F238E27FC236}">
                <a16:creationId xmlns:a16="http://schemas.microsoft.com/office/drawing/2014/main" id="{856B0A9A-9FF1-1C6C-3986-C3DE23C6E6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523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2"/>
            <a:ext cx="12191996"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7" name="Espace réservé du contenu 13">
            <a:extLst>
              <a:ext uri="{FF2B5EF4-FFF2-40B4-BE49-F238E27FC236}">
                <a16:creationId xmlns:a16="http://schemas.microsoft.com/office/drawing/2014/main" id="{A7FA4F94-1179-8D42-A71B-B8ABFEACE6BC}"/>
              </a:ext>
            </a:extLst>
          </p:cNvPr>
          <p:cNvSpPr>
            <a:spLocks noGrp="1"/>
          </p:cNvSpPr>
          <p:nvPr>
            <p:ph type="body" sz="quarter" idx="10" hasCustomPrompt="1"/>
          </p:nvPr>
        </p:nvSpPr>
        <p:spPr>
          <a:xfrm>
            <a:off x="1161237" y="2131651"/>
            <a:ext cx="9957449" cy="3690095"/>
          </a:xfrm>
          <a:prstGeom prst="rect">
            <a:avLst/>
          </a:prstGeom>
        </p:spPr>
        <p:txBody>
          <a:bodyPr>
            <a:noAutofit/>
          </a:bodyPr>
          <a:lstStyle>
            <a:lvl1pPr marL="0" indent="0">
              <a:lnSpc>
                <a:spcPct val="100000"/>
              </a:lnSpc>
              <a:buNone/>
              <a:defRPr sz="3200" b="0" i="0">
                <a:latin typeface="Helvetica" pitchFamily="2" charset="0"/>
              </a:defRPr>
            </a:lvl1pPr>
          </a:lstStyle>
          <a:p>
            <a:pPr marL="0" indent="0">
              <a:buNone/>
            </a:pPr>
            <a:r>
              <a:rPr lang="fr-FR"/>
              <a:t>Le peuple choisit ses représentants (députés) qui décident en son nom.</a:t>
            </a:r>
          </a:p>
        </p:txBody>
      </p:sp>
      <p:sp>
        <p:nvSpPr>
          <p:cNvPr id="10" name="Rectangle 9">
            <a:extLst>
              <a:ext uri="{FF2B5EF4-FFF2-40B4-BE49-F238E27FC236}">
                <a16:creationId xmlns:a16="http://schemas.microsoft.com/office/drawing/2014/main" id="{4D7B9FEF-6D6C-FF44-B756-98CDE8D2033A}"/>
              </a:ext>
            </a:extLst>
          </p:cNvPr>
          <p:cNvSpPr/>
          <p:nvPr userDrawn="1"/>
        </p:nvSpPr>
        <p:spPr>
          <a:xfrm>
            <a:off x="0" y="1"/>
            <a:ext cx="12192000" cy="1591732"/>
          </a:xfrm>
          <a:prstGeom prst="rect">
            <a:avLst/>
          </a:prstGeom>
          <a:solidFill>
            <a:srgbClr val="FFFD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2" name="Titre 6">
            <a:extLst>
              <a:ext uri="{FF2B5EF4-FFF2-40B4-BE49-F238E27FC236}">
                <a16:creationId xmlns:a16="http://schemas.microsoft.com/office/drawing/2014/main" id="{AC2D4909-4DE1-E647-926C-787A113593A8}"/>
              </a:ext>
            </a:extLst>
          </p:cNvPr>
          <p:cNvSpPr>
            <a:spLocks noGrp="1"/>
          </p:cNvSpPr>
          <p:nvPr>
            <p:ph type="title"/>
          </p:nvPr>
        </p:nvSpPr>
        <p:spPr>
          <a:xfrm>
            <a:off x="1161236" y="539919"/>
            <a:ext cx="9957449" cy="829339"/>
          </a:xfrm>
          <a:prstGeom prst="rect">
            <a:avLst/>
          </a:prstGeom>
        </p:spPr>
        <p:txBody>
          <a:bodyPr/>
          <a:lstStyle>
            <a:lvl1pPr algn="l">
              <a:lnSpc>
                <a:spcPct val="100000"/>
              </a:lnSpc>
              <a:defRPr sz="4000" b="1" i="0" baseline="0">
                <a:latin typeface="Helvetica" pitchFamily="2" charset="0"/>
              </a:defRPr>
            </a:lvl1pPr>
          </a:lstStyle>
          <a:p>
            <a:endParaRPr lang="fr-FR"/>
          </a:p>
        </p:txBody>
      </p:sp>
    </p:spTree>
    <p:extLst>
      <p:ext uri="{BB962C8B-B14F-4D97-AF65-F5344CB8AC3E}">
        <p14:creationId xmlns:p14="http://schemas.microsoft.com/office/powerpoint/2010/main" val="394500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18/08/2026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04" r:id="rId11"/>
    <p:sldLayoutId id="2147483703" r:id="rId12"/>
    <p:sldLayoutId id="2147483711" r:id="rId13"/>
    <p:sldLayoutId id="2147483710" r:id="rId14"/>
    <p:sldLayoutId id="2147483702" r:id="rId15"/>
    <p:sldLayoutId id="2147483701" r:id="rId16"/>
    <p:sldLayoutId id="2147483700" r:id="rId17"/>
    <p:sldLayoutId id="2147483698" r:id="rId18"/>
    <p:sldLayoutId id="2147483697" r:id="rId19"/>
    <p:sldLayoutId id="2147483708" r:id="rId20"/>
    <p:sldLayoutId id="2147483696" r:id="rId21"/>
    <p:sldLayoutId id="2147483695" r:id="rId22"/>
    <p:sldLayoutId id="2147483694" r:id="rId23"/>
    <p:sldLayoutId id="2147483693" r:id="rId24"/>
    <p:sldLayoutId id="2147483692" r:id="rId25"/>
    <p:sldLayoutId id="2147483707" r:id="rId26"/>
    <p:sldLayoutId id="2147483691" r:id="rId27"/>
    <p:sldLayoutId id="214748371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46.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6.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2.xml"/><Relationship Id="rId5" Type="http://schemas.openxmlformats.org/officeDocument/2006/relationships/slideLayout" Target="../slideLayouts/slideLayout20.xml"/><Relationship Id="rId4" Type="http://schemas.openxmlformats.org/officeDocument/2006/relationships/tags" Target="../tags/tag10.xml"/></Relationships>
</file>

<file path=ppt/slides/_rels/slide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13.xml"/><Relationship Id="rId7" Type="http://schemas.openxmlformats.org/officeDocument/2006/relationships/image" Target="../media/image26.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3.xml"/><Relationship Id="rId5" Type="http://schemas.openxmlformats.org/officeDocument/2006/relationships/slideLayout" Target="../slideLayouts/slideLayout20.xml"/><Relationship Id="rId4" Type="http://schemas.openxmlformats.org/officeDocument/2006/relationships/tags" Target="../tags/tag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5.xml"/><Relationship Id="rId4" Type="http://schemas.openxmlformats.org/officeDocument/2006/relationships/image" Target="../media/image28.sv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6.xml"/><Relationship Id="rId4"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7.xml"/><Relationship Id="rId4"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30.sv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image" Target="../media/image29.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notesSlide" Target="../notesSlides/notesSlide8.xml"/><Relationship Id="rId5" Type="http://schemas.openxmlformats.org/officeDocument/2006/relationships/tags" Target="../tags/tag33.xml"/><Relationship Id="rId10" Type="http://schemas.openxmlformats.org/officeDocument/2006/relationships/slideLayout" Target="../slideLayouts/slideLayout10.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image" Target="../media/image31.svg"/></Relationships>
</file>

<file path=ppt/slides/_rels/slide9.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image" Target="../media/image34.svg"/><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image" Target="../media/image33.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32.png"/><Relationship Id="rId5" Type="http://schemas.openxmlformats.org/officeDocument/2006/relationships/tags" Target="../tags/tag42.xml"/><Relationship Id="rId10" Type="http://schemas.openxmlformats.org/officeDocument/2006/relationships/notesSlide" Target="../notesSlides/notesSlide9.xml"/><Relationship Id="rId4" Type="http://schemas.openxmlformats.org/officeDocument/2006/relationships/tags" Target="../tags/tag41.xml"/><Relationship Id="rId9" Type="http://schemas.openxmlformats.org/officeDocument/2006/relationships/slideLayout" Target="../slideLayouts/slideLayout10.xml"/><Relationship Id="rId1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2857500" y="3581154"/>
            <a:ext cx="6515100" cy="707886"/>
          </a:xfrm>
          <a:prstGeom prst="rect">
            <a:avLst/>
          </a:prstGeom>
          <a:noFill/>
        </p:spPr>
        <p:txBody>
          <a:bodyPr wrap="square" rtlCol="0">
            <a:spAutoFit/>
          </a:bodyPr>
          <a:lstStyle/>
          <a:p>
            <a:pPr algn="ctr"/>
            <a:r>
              <a:rPr lang="fr-FR" sz="4000" b="1">
                <a:latin typeface="Open Sans Semibold" panose="020B0606030504020204" pitchFamily="34" charset="0"/>
                <a:ea typeface="Open Sans Semibold" panose="020B0606030504020204" pitchFamily="34" charset="0"/>
                <a:cs typeface="Open Sans Semibold" panose="020B0606030504020204" pitchFamily="34" charset="0"/>
              </a:rPr>
              <a:t>Explorez la démocratie</a:t>
            </a: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97709" y="428904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a:t>Se préparer au vote</a:t>
            </a:r>
            <a:endParaRPr lang="en-US" sz="2500" b="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A3C1BAE3-89F9-CCB0-06AA-D40B858591AB}"/>
              </a:ext>
            </a:extLst>
          </p:cNvPr>
          <p:cNvPicPr>
            <a:picLocks noChangeAspect="1"/>
          </p:cNvPicPr>
          <p:nvPr>
            <p:custDataLst>
              <p:tags r:id="rId6"/>
            </p:custDataLst>
          </p:nvPr>
        </p:nvPicPr>
        <p:blipFill>
          <a:blip r:embed="rId9"/>
          <a:stretch>
            <a:fillRect/>
          </a:stretch>
        </p:blipFill>
        <p:spPr>
          <a:xfrm>
            <a:off x="4773295" y="637204"/>
            <a:ext cx="2645410"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1DE3A-874B-2405-8431-F20800AF64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3A2C21-371E-7603-CBE9-CB2F6264E481}"/>
              </a:ext>
            </a:extLst>
          </p:cNvPr>
          <p:cNvSpPr txBox="1">
            <a:spLocks/>
          </p:cNvSpPr>
          <p:nvPr>
            <p:custDataLst>
              <p:tags r:id="rId1"/>
            </p:custDataLst>
          </p:nvPr>
        </p:nvSpPr>
        <p:spPr>
          <a:xfrm>
            <a:off x="179793" y="2361882"/>
            <a:ext cx="11832413" cy="863836"/>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lang="fr-CA" altLang="fr-FR" sz="3600">
                <a:latin typeface="Open Sans" panose="020B0606030504020204" pitchFamily="34" charset="0"/>
                <a:ea typeface="Open Sans" panose="020B0606030504020204" pitchFamily="34" charset="0"/>
                <a:cs typeface="Open Sans" panose="020B0606030504020204" pitchFamily="34" charset="0"/>
              </a:rPr>
              <a:t>Quelles </a:t>
            </a:r>
            <a: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sont</a:t>
            </a:r>
            <a:r>
              <a:rPr lang="fr-CA" altLang="fr-FR" sz="3600">
                <a:latin typeface="Open Sans" panose="020B0606030504020204" pitchFamily="34" charset="0"/>
                <a:ea typeface="Open Sans" panose="020B0606030504020204" pitchFamily="34" charset="0"/>
                <a:cs typeface="Open Sans" panose="020B0606030504020204" pitchFamily="34" charset="0"/>
              </a:rPr>
              <a:t> </a:t>
            </a:r>
            <a: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les</a:t>
            </a:r>
            <a:b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br>
            <a:r>
              <a:rPr lang="fr-CA" altLang="fr-FR" sz="3600" b="1">
                <a:highlight>
                  <a:srgbClr val="E2F6F6"/>
                </a:highlight>
                <a:latin typeface="Open Sans" panose="020B0606030504020204" pitchFamily="34" charset="0"/>
                <a:ea typeface="Open Sans" panose="020B0606030504020204" pitchFamily="34" charset="0"/>
                <a:cs typeface="Open Sans" panose="020B0606030504020204" pitchFamily="34" charset="0"/>
              </a:rPr>
              <a:t>deux</a:t>
            </a:r>
            <a:r>
              <a:rPr kumimoji="0" lang="fr-CA" altLang="fr-FR" sz="3600" b="1" i="0" u="none" strike="noStrike" kern="1200" cap="none" spc="0" normalizeH="0" baseline="0" noProof="0">
                <a:ln>
                  <a:noFill/>
                </a:ln>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 choses les plus importantes</a:t>
            </a:r>
            <a:br>
              <a:rPr lang="fr-CA" altLang="fr-FR" sz="3600" b="1">
                <a:highlight>
                  <a:srgbClr val="E2F6F6"/>
                </a:highlight>
                <a:latin typeface="Open Sans" panose="020B0606030504020204" pitchFamily="34" charset="0"/>
                <a:ea typeface="Open Sans" panose="020B0606030504020204" pitchFamily="34" charset="0"/>
                <a:cs typeface="Open Sans" panose="020B0606030504020204" pitchFamily="34" charset="0"/>
              </a:rPr>
            </a:br>
            <a:r>
              <a:rPr lang="fr-CA" altLang="fr-FR" sz="3600">
                <a:latin typeface="Open Sans" panose="020B0606030504020204" pitchFamily="34" charset="0"/>
                <a:ea typeface="Open Sans" panose="020B0606030504020204" pitchFamily="34" charset="0"/>
                <a:cs typeface="Open Sans" panose="020B0606030504020204" pitchFamily="34" charset="0"/>
              </a:rPr>
              <a:t>que tu as apprises sur la démocratie?</a:t>
            </a:r>
            <a:endPar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6927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4921B-78AA-0C07-25D2-9351DB1C70E8}"/>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009AA64-94E6-AD6E-BB53-261F11462AF9}"/>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Question 1</a:t>
            </a:r>
            <a:endParaRPr lang="fr-FR" b="0"/>
          </a:p>
        </p:txBody>
      </p:sp>
      <p:grpSp>
        <p:nvGrpSpPr>
          <p:cNvPr id="4" name="Groupe 3">
            <a:extLst>
              <a:ext uri="{FF2B5EF4-FFF2-40B4-BE49-F238E27FC236}">
                <a16:creationId xmlns:a16="http://schemas.microsoft.com/office/drawing/2014/main" id="{73B28CDC-3DA5-CB05-7E62-A70E586CB407}"/>
              </a:ext>
            </a:extLst>
          </p:cNvPr>
          <p:cNvGrpSpPr/>
          <p:nvPr>
            <p:custDataLst>
              <p:tags r:id="rId2"/>
            </p:custDataLst>
          </p:nvPr>
        </p:nvGrpSpPr>
        <p:grpSpPr>
          <a:xfrm>
            <a:off x="1266280" y="1311940"/>
            <a:ext cx="4649328" cy="4649328"/>
            <a:chOff x="1480883" y="2460233"/>
            <a:chExt cx="3513367" cy="3513367"/>
          </a:xfrm>
        </p:grpSpPr>
        <p:sp>
          <p:nvSpPr>
            <p:cNvPr id="9" name="Rectangle : coins arrondis 8">
              <a:extLst>
                <a:ext uri="{FF2B5EF4-FFF2-40B4-BE49-F238E27FC236}">
                  <a16:creationId xmlns:a16="http://schemas.microsoft.com/office/drawing/2014/main" id="{75D54A94-96D8-FE96-CFB6-36AB88036F4E}"/>
                </a:ext>
              </a:extLst>
            </p:cNvPr>
            <p:cNvSpPr/>
            <p:nvPr/>
          </p:nvSpPr>
          <p:spPr>
            <a:xfrm>
              <a:off x="1480883" y="2460233"/>
              <a:ext cx="3513367" cy="3513367"/>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descr="Une image contenant Graphique, capture d’écran, graphisme, Caractère coloré&#10;&#10;Le contenu généré par l’IA peut être incorrect.">
              <a:extLst>
                <a:ext uri="{FF2B5EF4-FFF2-40B4-BE49-F238E27FC236}">
                  <a16:creationId xmlns:a16="http://schemas.microsoft.com/office/drawing/2014/main" id="{090A0D08-192F-48D7-5BE4-73CDA55BF351}"/>
                </a:ext>
              </a:extLst>
            </p:cNvPr>
            <p:cNvPicPr>
              <a:picLocks noChangeAspect="1"/>
            </p:cNvPicPr>
            <p:nvPr/>
          </p:nvPicPr>
          <p:blipFill>
            <a:blip r:embed="rId7"/>
            <a:stretch>
              <a:fillRect/>
            </a:stretch>
          </p:blipFill>
          <p:spPr>
            <a:xfrm>
              <a:off x="3067790" y="2594271"/>
              <a:ext cx="1714127" cy="1714127"/>
            </a:xfrm>
            <a:prstGeom prst="rect">
              <a:avLst/>
            </a:prstGeom>
          </p:spPr>
        </p:pic>
      </p:grpSp>
      <p:sp>
        <p:nvSpPr>
          <p:cNvPr id="13" name="Titre 1">
            <a:extLst>
              <a:ext uri="{FF2B5EF4-FFF2-40B4-BE49-F238E27FC236}">
                <a16:creationId xmlns:a16="http://schemas.microsoft.com/office/drawing/2014/main" id="{A61F14E4-0EBF-DC99-21F0-6FA45BC37BDA}"/>
              </a:ext>
            </a:extLst>
          </p:cNvPr>
          <p:cNvSpPr txBox="1">
            <a:spLocks/>
          </p:cNvSpPr>
          <p:nvPr>
            <p:custDataLst>
              <p:tags r:id="rId3"/>
            </p:custDataLst>
          </p:nvPr>
        </p:nvSpPr>
        <p:spPr>
          <a:xfrm>
            <a:off x="6648883" y="3442230"/>
            <a:ext cx="5548604"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a:t>À quoi le mot </a:t>
            </a:r>
            <a:r>
              <a:rPr lang="fr-CA">
                <a:highlight>
                  <a:srgbClr val="E2F6F6"/>
                </a:highlight>
              </a:rPr>
              <a:t>démocratie</a:t>
            </a:r>
            <a:br>
              <a:rPr lang="fr-CA" b="0"/>
            </a:br>
            <a:r>
              <a:rPr lang="fr-CA" b="0"/>
              <a:t>te fait-il penser?</a:t>
            </a:r>
            <a:endParaRPr lang="fr-FR" b="0"/>
          </a:p>
        </p:txBody>
      </p:sp>
      <p:grpSp>
        <p:nvGrpSpPr>
          <p:cNvPr id="34" name="Groupe 33">
            <a:extLst>
              <a:ext uri="{FF2B5EF4-FFF2-40B4-BE49-F238E27FC236}">
                <a16:creationId xmlns:a16="http://schemas.microsoft.com/office/drawing/2014/main" id="{65AC57CB-9810-57C6-8E48-ED591665E1DC}"/>
              </a:ext>
            </a:extLst>
          </p:cNvPr>
          <p:cNvGrpSpPr/>
          <p:nvPr>
            <p:custDataLst>
              <p:tags r:id="rId4"/>
            </p:custDataLst>
          </p:nvPr>
        </p:nvGrpSpPr>
        <p:grpSpPr>
          <a:xfrm>
            <a:off x="1521169" y="3826686"/>
            <a:ext cx="2209430" cy="1847455"/>
            <a:chOff x="1521169" y="3826686"/>
            <a:chExt cx="2209430" cy="1847455"/>
          </a:xfrm>
        </p:grpSpPr>
        <p:grpSp>
          <p:nvGrpSpPr>
            <p:cNvPr id="22" name="Groupe 21">
              <a:extLst>
                <a:ext uri="{FF2B5EF4-FFF2-40B4-BE49-F238E27FC236}">
                  <a16:creationId xmlns:a16="http://schemas.microsoft.com/office/drawing/2014/main" id="{8E46B50F-2344-7006-00DB-588A7CAA8668}"/>
                </a:ext>
              </a:extLst>
            </p:cNvPr>
            <p:cNvGrpSpPr/>
            <p:nvPr/>
          </p:nvGrpSpPr>
          <p:grpSpPr>
            <a:xfrm>
              <a:off x="1521169" y="3826686"/>
              <a:ext cx="1045491" cy="1377329"/>
              <a:chOff x="2776833" y="3428087"/>
              <a:chExt cx="1513497" cy="1993880"/>
            </a:xfrm>
            <a:solidFill>
              <a:schemeClr val="bg1"/>
            </a:solidFill>
          </p:grpSpPr>
          <p:sp>
            <p:nvSpPr>
              <p:cNvPr id="23" name="Ellipse 22">
                <a:extLst>
                  <a:ext uri="{FF2B5EF4-FFF2-40B4-BE49-F238E27FC236}">
                    <a16:creationId xmlns:a16="http://schemas.microsoft.com/office/drawing/2014/main" id="{382577F9-7051-E02D-E666-63CBCC3390E1}"/>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Organigramme : Affichage 5">
                <a:extLst>
                  <a:ext uri="{FF2B5EF4-FFF2-40B4-BE49-F238E27FC236}">
                    <a16:creationId xmlns:a16="http://schemas.microsoft.com/office/drawing/2014/main" id="{2B1D7AFB-AA10-C583-C927-1E6D8AE0998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8" name="Groupe 27">
              <a:extLst>
                <a:ext uri="{FF2B5EF4-FFF2-40B4-BE49-F238E27FC236}">
                  <a16:creationId xmlns:a16="http://schemas.microsoft.com/office/drawing/2014/main" id="{32CC4ACD-5C6F-845A-8D45-A707DFF0FF66}"/>
                </a:ext>
              </a:extLst>
            </p:cNvPr>
            <p:cNvGrpSpPr/>
            <p:nvPr/>
          </p:nvGrpSpPr>
          <p:grpSpPr>
            <a:xfrm>
              <a:off x="2685108" y="3826686"/>
              <a:ext cx="1045491" cy="1377329"/>
              <a:chOff x="2776833" y="3428087"/>
              <a:chExt cx="1513497" cy="1993880"/>
            </a:xfrm>
            <a:solidFill>
              <a:schemeClr val="bg1"/>
            </a:solidFill>
          </p:grpSpPr>
          <p:sp>
            <p:nvSpPr>
              <p:cNvPr id="29" name="Ellipse 28">
                <a:extLst>
                  <a:ext uri="{FF2B5EF4-FFF2-40B4-BE49-F238E27FC236}">
                    <a16:creationId xmlns:a16="http://schemas.microsoft.com/office/drawing/2014/main" id="{4D2DF02F-B2A9-3B0B-C7EB-03244F18D870}"/>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0" name="Organigramme : Affichage 5">
                <a:extLst>
                  <a:ext uri="{FF2B5EF4-FFF2-40B4-BE49-F238E27FC236}">
                    <a16:creationId xmlns:a16="http://schemas.microsoft.com/office/drawing/2014/main" id="{1BE2237D-5AB8-A9DE-42A6-9FA2AD44FB43}"/>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5" name="Cœur 14">
              <a:extLst>
                <a:ext uri="{FF2B5EF4-FFF2-40B4-BE49-F238E27FC236}">
                  <a16:creationId xmlns:a16="http://schemas.microsoft.com/office/drawing/2014/main" id="{8EBA75BD-084B-F678-E1AC-90DA05A7DB03}"/>
                </a:ext>
              </a:extLst>
            </p:cNvPr>
            <p:cNvSpPr/>
            <p:nvPr/>
          </p:nvSpPr>
          <p:spPr>
            <a:xfrm rot="21438333" flipH="1">
              <a:off x="1758516" y="4628816"/>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Cœur 32">
              <a:extLst>
                <a:ext uri="{FF2B5EF4-FFF2-40B4-BE49-F238E27FC236}">
                  <a16:creationId xmlns:a16="http://schemas.microsoft.com/office/drawing/2014/main" id="{08BFA05B-F1D2-F888-85AF-AD88E29261E2}"/>
                </a:ext>
              </a:extLst>
            </p:cNvPr>
            <p:cNvSpPr/>
            <p:nvPr/>
          </p:nvSpPr>
          <p:spPr>
            <a:xfrm rot="21438333" flipH="1">
              <a:off x="2917530" y="4607512"/>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5" name="Groupe 24">
              <a:extLst>
                <a:ext uri="{FF2B5EF4-FFF2-40B4-BE49-F238E27FC236}">
                  <a16:creationId xmlns:a16="http://schemas.microsoft.com/office/drawing/2014/main" id="{74C08289-E616-DC0D-758B-AA05F4E8FD1C}"/>
                </a:ext>
              </a:extLst>
            </p:cNvPr>
            <p:cNvGrpSpPr/>
            <p:nvPr/>
          </p:nvGrpSpPr>
          <p:grpSpPr>
            <a:xfrm>
              <a:off x="2095327" y="4296812"/>
              <a:ext cx="1045491" cy="1377329"/>
              <a:chOff x="2776833" y="3428087"/>
              <a:chExt cx="1513497" cy="1993880"/>
            </a:xfrm>
            <a:solidFill>
              <a:schemeClr val="bg1"/>
            </a:solidFill>
          </p:grpSpPr>
          <p:sp>
            <p:nvSpPr>
              <p:cNvPr id="26" name="Ellipse 25">
                <a:extLst>
                  <a:ext uri="{FF2B5EF4-FFF2-40B4-BE49-F238E27FC236}">
                    <a16:creationId xmlns:a16="http://schemas.microsoft.com/office/drawing/2014/main" id="{BD18A859-004C-B870-9636-B5AFC45B596A}"/>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Organigramme : Affichage 5">
                <a:extLst>
                  <a:ext uri="{FF2B5EF4-FFF2-40B4-BE49-F238E27FC236}">
                    <a16:creationId xmlns:a16="http://schemas.microsoft.com/office/drawing/2014/main" id="{E46E4E05-32F9-068E-C2AF-B37D57B38561}"/>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32" name="Cœur 31">
              <a:extLst>
                <a:ext uri="{FF2B5EF4-FFF2-40B4-BE49-F238E27FC236}">
                  <a16:creationId xmlns:a16="http://schemas.microsoft.com/office/drawing/2014/main" id="{2EAB9B46-FE01-97AE-BCEF-2CA4B25F0163}"/>
                </a:ext>
              </a:extLst>
            </p:cNvPr>
            <p:cNvSpPr/>
            <p:nvPr/>
          </p:nvSpPr>
          <p:spPr>
            <a:xfrm rot="21438333" flipH="1">
              <a:off x="2360519" y="5078525"/>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79268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ED14-9CB2-81DF-9272-27A5FC433295}"/>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5C11A028-7C41-368A-741D-D8CA9C13179D}"/>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Question 2</a:t>
            </a:r>
            <a:endParaRPr lang="fr-FR" b="0"/>
          </a:p>
        </p:txBody>
      </p:sp>
      <p:grpSp>
        <p:nvGrpSpPr>
          <p:cNvPr id="4" name="Groupe 3">
            <a:extLst>
              <a:ext uri="{FF2B5EF4-FFF2-40B4-BE49-F238E27FC236}">
                <a16:creationId xmlns:a16="http://schemas.microsoft.com/office/drawing/2014/main" id="{49974DE9-EAC3-F3D8-C4CE-28CE9C644E5D}"/>
              </a:ext>
            </a:extLst>
          </p:cNvPr>
          <p:cNvGrpSpPr/>
          <p:nvPr>
            <p:custDataLst>
              <p:tags r:id="rId2"/>
            </p:custDataLst>
          </p:nvPr>
        </p:nvGrpSpPr>
        <p:grpSpPr>
          <a:xfrm>
            <a:off x="1266280" y="1311940"/>
            <a:ext cx="4649328" cy="4649328"/>
            <a:chOff x="1480883" y="2460233"/>
            <a:chExt cx="3513367" cy="3513367"/>
          </a:xfrm>
        </p:grpSpPr>
        <p:sp>
          <p:nvSpPr>
            <p:cNvPr id="9" name="Rectangle : coins arrondis 8">
              <a:extLst>
                <a:ext uri="{FF2B5EF4-FFF2-40B4-BE49-F238E27FC236}">
                  <a16:creationId xmlns:a16="http://schemas.microsoft.com/office/drawing/2014/main" id="{CC8B23F8-1CFE-010B-2B0D-3864A08A21C0}"/>
                </a:ext>
              </a:extLst>
            </p:cNvPr>
            <p:cNvSpPr/>
            <p:nvPr/>
          </p:nvSpPr>
          <p:spPr>
            <a:xfrm>
              <a:off x="1480883" y="2460233"/>
              <a:ext cx="3513367" cy="3513367"/>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descr="Une image contenant Graphique, capture d’écran, graphisme, Caractère coloré&#10;&#10;Le contenu généré par l’IA peut être incorrect.">
              <a:extLst>
                <a:ext uri="{FF2B5EF4-FFF2-40B4-BE49-F238E27FC236}">
                  <a16:creationId xmlns:a16="http://schemas.microsoft.com/office/drawing/2014/main" id="{B1A83CCD-CE16-D0D4-E7A9-D55CB45921BE}"/>
                </a:ext>
              </a:extLst>
            </p:cNvPr>
            <p:cNvPicPr>
              <a:picLocks noChangeAspect="1"/>
            </p:cNvPicPr>
            <p:nvPr/>
          </p:nvPicPr>
          <p:blipFill>
            <a:blip r:embed="rId7"/>
            <a:stretch>
              <a:fillRect/>
            </a:stretch>
          </p:blipFill>
          <p:spPr>
            <a:xfrm>
              <a:off x="3067790" y="2594271"/>
              <a:ext cx="1714127" cy="1714127"/>
            </a:xfrm>
            <a:prstGeom prst="rect">
              <a:avLst/>
            </a:prstGeom>
          </p:spPr>
        </p:pic>
      </p:grpSp>
      <p:sp>
        <p:nvSpPr>
          <p:cNvPr id="13" name="Titre 1">
            <a:extLst>
              <a:ext uri="{FF2B5EF4-FFF2-40B4-BE49-F238E27FC236}">
                <a16:creationId xmlns:a16="http://schemas.microsoft.com/office/drawing/2014/main" id="{20BE6CF3-5CAA-F620-82DB-6C9C4D7A1EB6}"/>
              </a:ext>
            </a:extLst>
          </p:cNvPr>
          <p:cNvSpPr txBox="1">
            <a:spLocks/>
          </p:cNvSpPr>
          <p:nvPr>
            <p:custDataLst>
              <p:tags r:id="rId3"/>
            </p:custDataLst>
          </p:nvPr>
        </p:nvSpPr>
        <p:spPr>
          <a:xfrm>
            <a:off x="6648883" y="3442230"/>
            <a:ext cx="5138926" cy="19168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altLang="fr-FR" b="0"/>
              <a:t>Comment faire pour que tout le monde puisse</a:t>
            </a:r>
            <a:r>
              <a:rPr lang="fr-CA" altLang="fr-FR"/>
              <a:t> </a:t>
            </a:r>
            <a:r>
              <a:rPr lang="fr-CA" altLang="fr-FR">
                <a:highlight>
                  <a:srgbClr val="E2F6F6"/>
                </a:highlight>
              </a:rPr>
              <a:t>donner son avis et être respecté </a:t>
            </a:r>
            <a:r>
              <a:rPr lang="fr-CA" altLang="fr-FR" b="0"/>
              <a:t>dans notre société</a:t>
            </a:r>
            <a:r>
              <a:rPr lang="fr-CA" b="0"/>
              <a:t>?</a:t>
            </a:r>
            <a:endParaRPr lang="fr-FR" b="0"/>
          </a:p>
        </p:txBody>
      </p:sp>
      <p:pic>
        <p:nvPicPr>
          <p:cNvPr id="5" name="Graphique 4" descr="Langue des signes contour">
            <a:extLst>
              <a:ext uri="{FF2B5EF4-FFF2-40B4-BE49-F238E27FC236}">
                <a16:creationId xmlns:a16="http://schemas.microsoft.com/office/drawing/2014/main" id="{5B4E3196-D85A-375C-B706-FAA01D9D959B}"/>
              </a:ext>
            </a:extLst>
          </p:cNvPr>
          <p:cNvPicPr>
            <a:picLocks noChangeAspect="1"/>
          </p:cNvPicPr>
          <p:nvPr>
            <p:custDataLst>
              <p:tags r:id="rId4"/>
            </p:custDataLst>
          </p:nvPr>
        </p:nvPicPr>
        <p:blipFill>
          <a:blip>
            <a:extLst>
              <a:ext uri="{96DAC541-7B7A-43D3-8B79-37D633B846F1}">
                <asvg:svgBlip xmlns:asvg="http://schemas.microsoft.com/office/drawing/2016/SVG/main" r:embed="rId8"/>
              </a:ext>
            </a:extLst>
          </a:blip>
          <a:stretch>
            <a:fillRect/>
          </a:stretch>
        </p:blipFill>
        <p:spPr>
          <a:xfrm>
            <a:off x="1017495" y="3023879"/>
            <a:ext cx="2993490" cy="2993490"/>
          </a:xfrm>
          <a:prstGeom prst="rect">
            <a:avLst/>
          </a:prstGeom>
        </p:spPr>
      </p:pic>
    </p:spTree>
    <p:extLst>
      <p:ext uri="{BB962C8B-B14F-4D97-AF65-F5344CB8AC3E}">
        <p14:creationId xmlns:p14="http://schemas.microsoft.com/office/powerpoint/2010/main" val="124165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E9C3-9A8F-C50D-2C77-3C252D519A16}"/>
            </a:ext>
          </a:extLst>
        </p:cNvPr>
        <p:cNvGrpSpPr/>
        <p:nvPr/>
      </p:nvGrpSpPr>
      <p:grpSpPr>
        <a:xfrm>
          <a:off x="0" y="0"/>
          <a:ext cx="0" cy="0"/>
          <a:chOff x="0" y="0"/>
          <a:chExt cx="0" cy="0"/>
        </a:xfrm>
      </p:grpSpPr>
      <p:grpSp>
        <p:nvGrpSpPr>
          <p:cNvPr id="25" name="Groupe 24">
            <a:extLst>
              <a:ext uri="{FF2B5EF4-FFF2-40B4-BE49-F238E27FC236}">
                <a16:creationId xmlns:a16="http://schemas.microsoft.com/office/drawing/2014/main" id="{8F93D847-72D6-E900-FCF1-3B6499E13DC2}"/>
              </a:ext>
            </a:extLst>
          </p:cNvPr>
          <p:cNvGrpSpPr/>
          <p:nvPr>
            <p:custDataLst>
              <p:tags r:id="rId1"/>
            </p:custDataLst>
          </p:nvPr>
        </p:nvGrpSpPr>
        <p:grpSpPr>
          <a:xfrm>
            <a:off x="3753060" y="857934"/>
            <a:ext cx="5421365" cy="5421365"/>
            <a:chOff x="3385317" y="857934"/>
            <a:chExt cx="5421365" cy="5421365"/>
          </a:xfrm>
        </p:grpSpPr>
        <p:pic>
          <p:nvPicPr>
            <p:cNvPr id="19" name="Graphique 18" descr="Classe contour">
              <a:extLst>
                <a:ext uri="{FF2B5EF4-FFF2-40B4-BE49-F238E27FC236}">
                  <a16:creationId xmlns:a16="http://schemas.microsoft.com/office/drawing/2014/main" id="{CA396ECF-2D8C-B084-BA9D-C9F86FECB7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85317" y="857934"/>
              <a:ext cx="5421365" cy="5421365"/>
            </a:xfrm>
            <a:prstGeom prst="rect">
              <a:avLst/>
            </a:prstGeom>
          </p:spPr>
        </p:pic>
        <p:sp>
          <p:nvSpPr>
            <p:cNvPr id="20" name="Rectangle 19">
              <a:extLst>
                <a:ext uri="{FF2B5EF4-FFF2-40B4-BE49-F238E27FC236}">
                  <a16:creationId xmlns:a16="http://schemas.microsoft.com/office/drawing/2014/main" id="{D51C608C-3245-AB3A-A0C0-B96A42D00FEB}"/>
                </a:ext>
              </a:extLst>
            </p:cNvPr>
            <p:cNvSpPr/>
            <p:nvPr/>
          </p:nvSpPr>
          <p:spPr>
            <a:xfrm>
              <a:off x="5249324" y="4333461"/>
              <a:ext cx="3447415" cy="1441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6" name="Groupe 15">
              <a:extLst>
                <a:ext uri="{FF2B5EF4-FFF2-40B4-BE49-F238E27FC236}">
                  <a16:creationId xmlns:a16="http://schemas.microsoft.com/office/drawing/2014/main" id="{ED9FB697-592E-3E3B-32C5-636C5888B26B}"/>
                </a:ext>
              </a:extLst>
            </p:cNvPr>
            <p:cNvGrpSpPr/>
            <p:nvPr/>
          </p:nvGrpSpPr>
          <p:grpSpPr>
            <a:xfrm>
              <a:off x="4447909" y="4510019"/>
              <a:ext cx="3296177" cy="1377329"/>
              <a:chOff x="5167174" y="5292165"/>
              <a:chExt cx="3296177" cy="1377329"/>
            </a:xfrm>
          </p:grpSpPr>
          <p:grpSp>
            <p:nvGrpSpPr>
              <p:cNvPr id="4" name="Groupe 3">
                <a:extLst>
                  <a:ext uri="{FF2B5EF4-FFF2-40B4-BE49-F238E27FC236}">
                    <a16:creationId xmlns:a16="http://schemas.microsoft.com/office/drawing/2014/main" id="{8208DB38-B668-2FC2-C01B-07FDB369EC1C}"/>
                  </a:ext>
                </a:extLst>
              </p:cNvPr>
              <p:cNvGrpSpPr/>
              <p:nvPr/>
            </p:nvGrpSpPr>
            <p:grpSpPr>
              <a:xfrm>
                <a:off x="5167174" y="5292165"/>
                <a:ext cx="1045491" cy="1377329"/>
                <a:chOff x="2776833" y="3428087"/>
                <a:chExt cx="1513497" cy="1993880"/>
              </a:xfrm>
              <a:solidFill>
                <a:schemeClr val="bg1"/>
              </a:solidFill>
            </p:grpSpPr>
            <p:sp>
              <p:nvSpPr>
                <p:cNvPr id="14" name="Ellipse 13">
                  <a:extLst>
                    <a:ext uri="{FF2B5EF4-FFF2-40B4-BE49-F238E27FC236}">
                      <a16:creationId xmlns:a16="http://schemas.microsoft.com/office/drawing/2014/main" id="{8AF4B705-6B44-A19A-773A-AA4CAD77483D}"/>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9A719FE8-5C99-006B-7BA2-8AD4E828D02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5" name="Groupe 4">
                <a:extLst>
                  <a:ext uri="{FF2B5EF4-FFF2-40B4-BE49-F238E27FC236}">
                    <a16:creationId xmlns:a16="http://schemas.microsoft.com/office/drawing/2014/main" id="{6D38D93E-C208-BD74-9753-33B584E567FC}"/>
                  </a:ext>
                </a:extLst>
              </p:cNvPr>
              <p:cNvGrpSpPr/>
              <p:nvPr/>
            </p:nvGrpSpPr>
            <p:grpSpPr>
              <a:xfrm>
                <a:off x="7417860" y="5292165"/>
                <a:ext cx="1045491" cy="1377329"/>
                <a:chOff x="2776833" y="3428087"/>
                <a:chExt cx="1513497" cy="1993880"/>
              </a:xfrm>
              <a:solidFill>
                <a:schemeClr val="bg1"/>
              </a:solidFill>
            </p:grpSpPr>
            <p:sp>
              <p:nvSpPr>
                <p:cNvPr id="12" name="Ellipse 11">
                  <a:extLst>
                    <a:ext uri="{FF2B5EF4-FFF2-40B4-BE49-F238E27FC236}">
                      <a16:creationId xmlns:a16="http://schemas.microsoft.com/office/drawing/2014/main" id="{53B16A20-254B-6139-BE21-87F0FE4B14DF}"/>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Organigramme : Affichage 5">
                  <a:extLst>
                    <a:ext uri="{FF2B5EF4-FFF2-40B4-BE49-F238E27FC236}">
                      <a16:creationId xmlns:a16="http://schemas.microsoft.com/office/drawing/2014/main" id="{2651C99D-D553-1503-7998-FA459F60420A}"/>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8" name="Groupe 7">
                <a:extLst>
                  <a:ext uri="{FF2B5EF4-FFF2-40B4-BE49-F238E27FC236}">
                    <a16:creationId xmlns:a16="http://schemas.microsoft.com/office/drawing/2014/main" id="{93D49267-9AC9-31A3-93CD-32858D33F85B}"/>
                  </a:ext>
                </a:extLst>
              </p:cNvPr>
              <p:cNvGrpSpPr/>
              <p:nvPr/>
            </p:nvGrpSpPr>
            <p:grpSpPr>
              <a:xfrm>
                <a:off x="6292517" y="5292165"/>
                <a:ext cx="1045491" cy="1377329"/>
                <a:chOff x="2776833" y="3428087"/>
                <a:chExt cx="1513497" cy="1993880"/>
              </a:xfrm>
              <a:solidFill>
                <a:schemeClr val="bg1"/>
              </a:solidFill>
            </p:grpSpPr>
            <p:sp>
              <p:nvSpPr>
                <p:cNvPr id="10" name="Ellipse 9">
                  <a:extLst>
                    <a:ext uri="{FF2B5EF4-FFF2-40B4-BE49-F238E27FC236}">
                      <a16:creationId xmlns:a16="http://schemas.microsoft.com/office/drawing/2014/main" id="{C09D3AE3-C86F-37F7-C5A0-A7B15D26FFEE}"/>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Organigramme : Affichage 5">
                  <a:extLst>
                    <a:ext uri="{FF2B5EF4-FFF2-40B4-BE49-F238E27FC236}">
                      <a16:creationId xmlns:a16="http://schemas.microsoft.com/office/drawing/2014/main" id="{7F25FD3F-B822-D53E-8F6E-700964C454EB}"/>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spTree>
    <p:extLst>
      <p:ext uri="{BB962C8B-B14F-4D97-AF65-F5344CB8AC3E}">
        <p14:creationId xmlns:p14="http://schemas.microsoft.com/office/powerpoint/2010/main" val="29684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D1B00EBC-05D9-970A-E510-9383563E02F5}"/>
              </a:ext>
            </a:extLst>
          </p:cNvPr>
          <p:cNvSpPr txBox="1"/>
          <p:nvPr>
            <p:custDataLst>
              <p:tags r:id="rId1"/>
            </p:custDataLst>
          </p:nvPr>
        </p:nvSpPr>
        <p:spPr>
          <a:xfrm>
            <a:off x="8169285" y="3308158"/>
            <a:ext cx="2147867" cy="1200329"/>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kumimoji="0" sz="3000" b="1" i="0" u="none" strike="noStrike" cap="none" spc="0" normalizeH="0" baseline="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r>
              <a:rPr lang="fr-CA" sz="3600">
                <a:solidFill>
                  <a:schemeClr val="tx1"/>
                </a:solidFill>
              </a:rPr>
              <a:t>KRATOS</a:t>
            </a:r>
            <a:br>
              <a:rPr lang="fr-CA" sz="3600">
                <a:solidFill>
                  <a:schemeClr val="tx1"/>
                </a:solidFill>
              </a:rPr>
            </a:br>
            <a:r>
              <a:rPr lang="fr-CA" sz="3600" b="0">
                <a:solidFill>
                  <a:schemeClr val="tx1"/>
                </a:solidFill>
              </a:rPr>
              <a:t>(pouvoir)</a:t>
            </a:r>
          </a:p>
        </p:txBody>
      </p:sp>
      <p:sp>
        <p:nvSpPr>
          <p:cNvPr id="42" name="Titre 1">
            <a:extLst>
              <a:ext uri="{FF2B5EF4-FFF2-40B4-BE49-F238E27FC236}">
                <a16:creationId xmlns:a16="http://schemas.microsoft.com/office/drawing/2014/main" id="{A5FFD69B-7976-6DC5-1F03-AFC140D99CE9}"/>
              </a:ext>
            </a:extLst>
          </p:cNvPr>
          <p:cNvSpPr txBox="1">
            <a:spLocks/>
          </p:cNvSpPr>
          <p:nvPr>
            <p:custDataLst>
              <p:tags r:id="rId2"/>
            </p:custDataLst>
          </p:nvPr>
        </p:nvSpPr>
        <p:spPr>
          <a:xfrm>
            <a:off x="316191" y="5116729"/>
            <a:ext cx="11875809" cy="1188293"/>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lnSpc>
                <a:spcPct val="100000"/>
              </a:lnSpc>
            </a:pPr>
            <a:r>
              <a:rPr lang="fr-CA" sz="3200" b="1">
                <a:latin typeface="Open Sans" panose="020B0606030504020204" pitchFamily="34" charset="0"/>
                <a:ea typeface="Open Sans" panose="020B0606030504020204" pitchFamily="34" charset="0"/>
                <a:cs typeface="Open Sans" panose="020B0606030504020204" pitchFamily="34" charset="0"/>
              </a:rPr>
              <a:t>Le </a:t>
            </a:r>
            <a:r>
              <a:rPr lang="fr-CA" sz="3200" b="1">
                <a:highlight>
                  <a:srgbClr val="E2F6F6"/>
                </a:highlight>
                <a:latin typeface="Open Sans" panose="020B0606030504020204" pitchFamily="34" charset="0"/>
                <a:ea typeface="Open Sans" panose="020B0606030504020204" pitchFamily="34" charset="0"/>
                <a:cs typeface="Open Sans" panose="020B0606030504020204" pitchFamily="34" charset="0"/>
              </a:rPr>
              <a:t>gouvernement du peuple</a:t>
            </a:r>
          </a:p>
          <a:p>
            <a:pPr algn="ctr" fontAlgn="base">
              <a:lnSpc>
                <a:spcPct val="100000"/>
              </a:lnSpc>
            </a:pPr>
            <a:r>
              <a:rPr lang="fr-CA" sz="3200">
                <a:latin typeface="Open Sans" panose="020B0606030504020204" pitchFamily="34" charset="0"/>
                <a:ea typeface="Open Sans" panose="020B0606030504020204" pitchFamily="34" charset="0"/>
                <a:cs typeface="Open Sans" panose="020B0606030504020204" pitchFamily="34" charset="0"/>
              </a:rPr>
              <a:t>ou</a:t>
            </a:r>
            <a:r>
              <a:rPr lang="fr-CA" sz="32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br>
              <a:rPr lang="fr-CA" sz="3200" b="1">
                <a:latin typeface="Open Sans" panose="020B0606030504020204" pitchFamily="34" charset="0"/>
                <a:ea typeface="Open Sans" panose="020B0606030504020204" pitchFamily="34" charset="0"/>
                <a:cs typeface="Open Sans" panose="020B0606030504020204" pitchFamily="34" charset="0"/>
              </a:rPr>
            </a:br>
            <a:r>
              <a:rPr lang="fr-CA" sz="3200" b="1">
                <a:latin typeface="Open Sans" panose="020B0606030504020204" pitchFamily="34" charset="0"/>
                <a:ea typeface="Open Sans" panose="020B0606030504020204" pitchFamily="34" charset="0"/>
                <a:cs typeface="Open Sans" panose="020B0606030504020204" pitchFamily="34" charset="0"/>
              </a:rPr>
              <a:t>Un gouvernement formé par le peuple et pour le peuple </a:t>
            </a:r>
          </a:p>
        </p:txBody>
      </p:sp>
      <p:sp>
        <p:nvSpPr>
          <p:cNvPr id="4" name="Titre 1">
            <a:extLst>
              <a:ext uri="{FF2B5EF4-FFF2-40B4-BE49-F238E27FC236}">
                <a16:creationId xmlns:a16="http://schemas.microsoft.com/office/drawing/2014/main" id="{1682C39D-DA75-3F70-6EE0-45979943BFE2}"/>
              </a:ext>
            </a:extLst>
          </p:cNvPr>
          <p:cNvSpPr txBox="1">
            <a:spLocks/>
          </p:cNvSpPr>
          <p:nvPr>
            <p:custDataLst>
              <p:tags r:id="rId3"/>
            </p:custDataLst>
          </p:nvPr>
        </p:nvSpPr>
        <p:spPr>
          <a:xfrm>
            <a:off x="359586" y="684409"/>
            <a:ext cx="11832413" cy="2084664"/>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8000"/>
              </a:lnSpc>
              <a:spcBef>
                <a:spcPct val="0"/>
              </a:spcBef>
              <a:spcAft>
                <a:spcPts val="2400"/>
              </a:spcAft>
              <a:buClrTx/>
              <a:buSzTx/>
              <a:buFontTx/>
              <a:buNone/>
              <a:tabLst/>
              <a:defRPr/>
            </a:pPr>
            <a:r>
              <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Origine du mot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altLang="fr-FR" sz="8000" b="1" i="0" u="none" strike="noStrike" kern="1200" cap="none" spc="0" normalizeH="0" baseline="0" noProof="0">
                <a:ln>
                  <a:noFill/>
                </a:ln>
                <a:effectLst/>
                <a:highlight>
                  <a:srgbClr val="E2F6F6"/>
                </a:highlight>
                <a:uLnTx/>
                <a:uFillTx/>
                <a:ea typeface="Open Sans" panose="020B0606030504020204" pitchFamily="34" charset="0"/>
                <a:cs typeface="Open Sans" panose="020B0606030504020204" pitchFamily="34" charset="0"/>
              </a:rPr>
              <a:t>DÉMOCRATIE</a:t>
            </a:r>
            <a:endParaRPr kumimoji="0" lang="fr-CA" altLang="fr-FR" sz="8000" b="1" i="0" u="none" strike="noStrike" kern="1200" cap="none" spc="0" normalizeH="0" baseline="0" noProof="0">
              <a:ln>
                <a:noFill/>
              </a:ln>
              <a:effectLst/>
              <a:highlight>
                <a:srgbClr val="E2F6F6"/>
              </a:highlight>
              <a:uLnTx/>
              <a:uFillTx/>
              <a:cs typeface="Arial Unicode MS" panose="020B0604020202020204" pitchFamily="34" charset="-128"/>
            </a:endParaRPr>
          </a:p>
        </p:txBody>
      </p:sp>
      <p:sp>
        <p:nvSpPr>
          <p:cNvPr id="7" name="ZoneTexte 6">
            <a:extLst>
              <a:ext uri="{FF2B5EF4-FFF2-40B4-BE49-F238E27FC236}">
                <a16:creationId xmlns:a16="http://schemas.microsoft.com/office/drawing/2014/main" id="{8373ED8A-7CE9-1805-6397-BB0161D0F990}"/>
              </a:ext>
            </a:extLst>
          </p:cNvPr>
          <p:cNvSpPr txBox="1"/>
          <p:nvPr>
            <p:custDataLst>
              <p:tags r:id="rId4"/>
            </p:custDataLst>
          </p:nvPr>
        </p:nvSpPr>
        <p:spPr>
          <a:xfrm>
            <a:off x="2312007" y="3308158"/>
            <a:ext cx="198169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36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DÊMOS</a:t>
            </a:r>
            <a:br>
              <a:rPr kumimoji="0" lang="fr-CA" altLang="fr-FR" sz="36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(peuple)</a:t>
            </a:r>
            <a:endParaRPr kumimoji="0" lang="fr-CA"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Flèche : bas 13">
            <a:extLst>
              <a:ext uri="{FF2B5EF4-FFF2-40B4-BE49-F238E27FC236}">
                <a16:creationId xmlns:a16="http://schemas.microsoft.com/office/drawing/2014/main" id="{69C3145E-8DA5-2ACC-B949-0B9E33266481}"/>
              </a:ext>
            </a:extLst>
          </p:cNvPr>
          <p:cNvSpPr/>
          <p:nvPr>
            <p:custDataLst>
              <p:tags r:id="rId5"/>
            </p:custDataLst>
          </p:nvPr>
        </p:nvSpPr>
        <p:spPr>
          <a:xfrm>
            <a:off x="5755482" y="3308158"/>
            <a:ext cx="681035" cy="1291534"/>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Bulle narrative : rectangle à coins arrondis 10">
            <a:extLst>
              <a:ext uri="{FF2B5EF4-FFF2-40B4-BE49-F238E27FC236}">
                <a16:creationId xmlns:a16="http://schemas.microsoft.com/office/drawing/2014/main" id="{74BE2725-F843-D021-C55A-A1D8E44C3168}"/>
              </a:ext>
            </a:extLst>
          </p:cNvPr>
          <p:cNvSpPr/>
          <p:nvPr>
            <p:custDataLst>
              <p:tags r:id="rId6"/>
            </p:custDataLst>
          </p:nvPr>
        </p:nvSpPr>
        <p:spPr>
          <a:xfrm>
            <a:off x="2965005" y="1490503"/>
            <a:ext cx="3071934" cy="1364776"/>
          </a:xfrm>
          <a:prstGeom prst="wedgeRoundRectCallout">
            <a:avLst>
              <a:gd name="adj1" fmla="val -30572"/>
              <a:gd name="adj2" fmla="val 84137"/>
              <a:gd name="adj3" fmla="val 16667"/>
            </a:avLst>
          </a:prstGeom>
          <a:noFill/>
          <a:ln w="2857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2" name="Bulle narrative : rectangle à coins arrondis 11">
            <a:extLst>
              <a:ext uri="{FF2B5EF4-FFF2-40B4-BE49-F238E27FC236}">
                <a16:creationId xmlns:a16="http://schemas.microsoft.com/office/drawing/2014/main" id="{29C25495-7B9D-2DC5-B99F-EEDAC6645D38}"/>
              </a:ext>
            </a:extLst>
          </p:cNvPr>
          <p:cNvSpPr/>
          <p:nvPr>
            <p:custDataLst>
              <p:tags r:id="rId7"/>
            </p:custDataLst>
          </p:nvPr>
        </p:nvSpPr>
        <p:spPr>
          <a:xfrm flipH="1">
            <a:off x="6085967" y="1490503"/>
            <a:ext cx="3222063" cy="1364776"/>
          </a:xfrm>
          <a:prstGeom prst="wedgeRoundRectCallout">
            <a:avLst>
              <a:gd name="adj1" fmla="val -35626"/>
              <a:gd name="adj2" fmla="val 83401"/>
              <a:gd name="adj3" fmla="val 16667"/>
            </a:avLst>
          </a:prstGeom>
          <a:noFill/>
          <a:ln w="2857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753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42" grpId="0" animBg="1"/>
      <p:bldP spid="7" grpId="0"/>
      <p:bldP spid="7" grpId="1"/>
      <p:bldP spid="14" grpId="0" animBg="1"/>
      <p:bldP spid="11" grpId="0" animBg="1"/>
      <p:bldP spid="11" grpId="1" animBg="1"/>
      <p:bldP spid="12" grpId="0" animBg="1"/>
      <p:bldP spid="1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FC40D-5577-3306-004D-E2E3517C3F78}"/>
            </a:ext>
          </a:extLst>
        </p:cNvPr>
        <p:cNvGrpSpPr/>
        <p:nvPr/>
      </p:nvGrpSpPr>
      <p:grpSpPr>
        <a:xfrm>
          <a:off x="0" y="0"/>
          <a:ext cx="0" cy="0"/>
          <a:chOff x="0" y="0"/>
          <a:chExt cx="0" cy="0"/>
        </a:xfrm>
      </p:grpSpPr>
      <p:sp>
        <p:nvSpPr>
          <p:cNvPr id="23" name="Titre 1">
            <a:extLst>
              <a:ext uri="{FF2B5EF4-FFF2-40B4-BE49-F238E27FC236}">
                <a16:creationId xmlns:a16="http://schemas.microsoft.com/office/drawing/2014/main" id="{1F22B754-1507-FB78-7DC0-7D21A1573723}"/>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Vrai ou faux?</a:t>
            </a:r>
            <a:endParaRPr lang="fr-FR" b="0"/>
          </a:p>
        </p:txBody>
      </p:sp>
      <p:sp>
        <p:nvSpPr>
          <p:cNvPr id="24" name="Titre 1">
            <a:extLst>
              <a:ext uri="{FF2B5EF4-FFF2-40B4-BE49-F238E27FC236}">
                <a16:creationId xmlns:a16="http://schemas.microsoft.com/office/drawing/2014/main" id="{770ADE18-D68B-8C54-653E-DE9DA43615D6}"/>
              </a:ext>
            </a:extLst>
          </p:cNvPr>
          <p:cNvSpPr txBox="1">
            <a:spLocks/>
          </p:cNvSpPr>
          <p:nvPr>
            <p:custDataLst>
              <p:tags r:id="rId2"/>
            </p:custDataLst>
          </p:nvPr>
        </p:nvSpPr>
        <p:spPr>
          <a:xfrm>
            <a:off x="6648883" y="3442230"/>
            <a:ext cx="5138926"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a:t>La démocratie peut prendre </a:t>
            </a:r>
            <a:r>
              <a:rPr lang="fr-CA">
                <a:highlight>
                  <a:srgbClr val="E2F6F6"/>
                </a:highlight>
              </a:rPr>
              <a:t>différentes formes</a:t>
            </a:r>
            <a:r>
              <a:rPr lang="fr-CA" b="0">
                <a:highlight>
                  <a:srgbClr val="E2F6F6"/>
                </a:highlight>
              </a:rPr>
              <a:t>.</a:t>
            </a:r>
            <a:endParaRPr lang="fr-FR" b="0"/>
          </a:p>
        </p:txBody>
      </p:sp>
      <p:grpSp>
        <p:nvGrpSpPr>
          <p:cNvPr id="27" name="Groupe 26">
            <a:extLst>
              <a:ext uri="{FF2B5EF4-FFF2-40B4-BE49-F238E27FC236}">
                <a16:creationId xmlns:a16="http://schemas.microsoft.com/office/drawing/2014/main" id="{964769AC-2B2B-A247-53D0-1A6BFC6A6B00}"/>
              </a:ext>
            </a:extLst>
          </p:cNvPr>
          <p:cNvGrpSpPr/>
          <p:nvPr>
            <p:custDataLst>
              <p:tags r:id="rId3"/>
            </p:custDataLst>
          </p:nvPr>
        </p:nvGrpSpPr>
        <p:grpSpPr>
          <a:xfrm>
            <a:off x="1369171" y="2263297"/>
            <a:ext cx="4462395" cy="2720769"/>
            <a:chOff x="1369171" y="2263297"/>
            <a:chExt cx="4462395" cy="2720769"/>
          </a:xfrm>
        </p:grpSpPr>
        <p:sp>
          <p:nvSpPr>
            <p:cNvPr id="14" name="Ellipse 13">
              <a:extLst>
                <a:ext uri="{FF2B5EF4-FFF2-40B4-BE49-F238E27FC236}">
                  <a16:creationId xmlns:a16="http://schemas.microsoft.com/office/drawing/2014/main" id="{761CFB12-CAC2-3150-2FFC-1B4E98C7C348}"/>
                </a:ext>
              </a:extLst>
            </p:cNvPr>
            <p:cNvSpPr/>
            <p:nvPr/>
          </p:nvSpPr>
          <p:spPr>
            <a:xfrm>
              <a:off x="4248458"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AAF6FF13-D017-6FC0-CAB9-659199EB4F59}"/>
                </a:ext>
              </a:extLst>
            </p:cNvPr>
            <p:cNvSpPr/>
            <p:nvPr/>
          </p:nvSpPr>
          <p:spPr>
            <a:xfrm rot="16200000" flipV="1">
              <a:off x="4004847"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Ellipse 15">
              <a:extLst>
                <a:ext uri="{FF2B5EF4-FFF2-40B4-BE49-F238E27FC236}">
                  <a16:creationId xmlns:a16="http://schemas.microsoft.com/office/drawing/2014/main" id="{1EB97EAC-04AA-16FE-2596-988D7129C0DE}"/>
                </a:ext>
              </a:extLst>
            </p:cNvPr>
            <p:cNvSpPr/>
            <p:nvPr/>
          </p:nvSpPr>
          <p:spPr>
            <a:xfrm>
              <a:off x="1851322"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Organigramme : Affichage 5">
              <a:extLst>
                <a:ext uri="{FF2B5EF4-FFF2-40B4-BE49-F238E27FC236}">
                  <a16:creationId xmlns:a16="http://schemas.microsoft.com/office/drawing/2014/main" id="{C32D083D-0B76-8923-B58F-32B077D1F9E1}"/>
                </a:ext>
              </a:extLst>
            </p:cNvPr>
            <p:cNvSpPr/>
            <p:nvPr/>
          </p:nvSpPr>
          <p:spPr>
            <a:xfrm rot="16200000" flipV="1">
              <a:off x="1607711"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riangle isocèle 7">
              <a:extLst>
                <a:ext uri="{FF2B5EF4-FFF2-40B4-BE49-F238E27FC236}">
                  <a16:creationId xmlns:a16="http://schemas.microsoft.com/office/drawing/2014/main" id="{86234B9B-EE68-6AC7-D887-A6675A320661}"/>
                </a:ext>
              </a:extLst>
            </p:cNvPr>
            <p:cNvSpPr/>
            <p:nvPr/>
          </p:nvSpPr>
          <p:spPr>
            <a:xfrm>
              <a:off x="2034826" y="3778604"/>
              <a:ext cx="738316" cy="636479"/>
            </a:xfrm>
            <a:prstGeom prst="triangle">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25">
              <a:extLst>
                <a:ext uri="{FF2B5EF4-FFF2-40B4-BE49-F238E27FC236}">
                  <a16:creationId xmlns:a16="http://schemas.microsoft.com/office/drawing/2014/main" id="{DE9C7081-0285-A0E5-A59D-AB3C72C9BED6}"/>
                </a:ext>
              </a:extLst>
            </p:cNvPr>
            <p:cNvSpPr/>
            <p:nvPr/>
          </p:nvSpPr>
          <p:spPr>
            <a:xfrm>
              <a:off x="4479537" y="3777443"/>
              <a:ext cx="638800" cy="638800"/>
            </a:xfrm>
            <a:prstGeom prst="rect">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407890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6E05-86FD-8EB9-D327-EF75AC97D1A3}"/>
            </a:ext>
          </a:extLst>
        </p:cNvPr>
        <p:cNvGrpSpPr/>
        <p:nvPr/>
      </p:nvGrpSpPr>
      <p:grpSpPr>
        <a:xfrm>
          <a:off x="0" y="0"/>
          <a:ext cx="0" cy="0"/>
          <a:chOff x="0" y="0"/>
          <a:chExt cx="0" cy="0"/>
        </a:xfrm>
      </p:grpSpPr>
      <p:sp>
        <p:nvSpPr>
          <p:cNvPr id="23" name="Titre 1">
            <a:extLst>
              <a:ext uri="{FF2B5EF4-FFF2-40B4-BE49-F238E27FC236}">
                <a16:creationId xmlns:a16="http://schemas.microsoft.com/office/drawing/2014/main" id="{E06C5ABC-18F6-A3D7-AD5C-AF5C579529C6}"/>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highlight>
                  <a:srgbClr val="00FF00"/>
                </a:highlight>
              </a:rPr>
              <a:t>Vrai </a:t>
            </a:r>
            <a:r>
              <a:rPr lang="fr-FR"/>
              <a:t>ou faux?</a:t>
            </a:r>
            <a:endParaRPr lang="fr-FR" b="0"/>
          </a:p>
        </p:txBody>
      </p:sp>
      <p:sp>
        <p:nvSpPr>
          <p:cNvPr id="24" name="Titre 1">
            <a:extLst>
              <a:ext uri="{FF2B5EF4-FFF2-40B4-BE49-F238E27FC236}">
                <a16:creationId xmlns:a16="http://schemas.microsoft.com/office/drawing/2014/main" id="{04D94444-F5CE-3D3A-FCAD-F04D40021417}"/>
              </a:ext>
            </a:extLst>
          </p:cNvPr>
          <p:cNvSpPr txBox="1">
            <a:spLocks/>
          </p:cNvSpPr>
          <p:nvPr>
            <p:custDataLst>
              <p:tags r:id="rId2"/>
            </p:custDataLst>
          </p:nvPr>
        </p:nvSpPr>
        <p:spPr>
          <a:xfrm>
            <a:off x="6648883" y="3442230"/>
            <a:ext cx="5138926"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a:t>La démocratie peut prendre </a:t>
            </a:r>
            <a:r>
              <a:rPr lang="fr-CA">
                <a:highlight>
                  <a:srgbClr val="E2F6F6"/>
                </a:highlight>
              </a:rPr>
              <a:t>différentes formes</a:t>
            </a:r>
            <a:r>
              <a:rPr lang="fr-CA" b="0">
                <a:highlight>
                  <a:srgbClr val="E2F6F6"/>
                </a:highlight>
              </a:rPr>
              <a:t>.</a:t>
            </a:r>
            <a:endParaRPr lang="fr-FR" b="0"/>
          </a:p>
        </p:txBody>
      </p:sp>
      <p:grpSp>
        <p:nvGrpSpPr>
          <p:cNvPr id="27" name="Groupe 26">
            <a:extLst>
              <a:ext uri="{FF2B5EF4-FFF2-40B4-BE49-F238E27FC236}">
                <a16:creationId xmlns:a16="http://schemas.microsoft.com/office/drawing/2014/main" id="{0F788642-6992-63B2-692C-C1C375B064B1}"/>
              </a:ext>
            </a:extLst>
          </p:cNvPr>
          <p:cNvGrpSpPr/>
          <p:nvPr>
            <p:custDataLst>
              <p:tags r:id="rId3"/>
            </p:custDataLst>
          </p:nvPr>
        </p:nvGrpSpPr>
        <p:grpSpPr>
          <a:xfrm>
            <a:off x="1369171" y="2263297"/>
            <a:ext cx="4462395" cy="2720769"/>
            <a:chOff x="1369171" y="2263297"/>
            <a:chExt cx="4462395" cy="2720769"/>
          </a:xfrm>
        </p:grpSpPr>
        <p:sp>
          <p:nvSpPr>
            <p:cNvPr id="14" name="Ellipse 13">
              <a:extLst>
                <a:ext uri="{FF2B5EF4-FFF2-40B4-BE49-F238E27FC236}">
                  <a16:creationId xmlns:a16="http://schemas.microsoft.com/office/drawing/2014/main" id="{63358C0C-8C03-EDAF-65EC-188981614CBF}"/>
                </a:ext>
              </a:extLst>
            </p:cNvPr>
            <p:cNvSpPr/>
            <p:nvPr/>
          </p:nvSpPr>
          <p:spPr>
            <a:xfrm>
              <a:off x="4248458"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F7CE2218-83AD-B8D8-B7A4-511CDD302AB3}"/>
                </a:ext>
              </a:extLst>
            </p:cNvPr>
            <p:cNvSpPr/>
            <p:nvPr/>
          </p:nvSpPr>
          <p:spPr>
            <a:xfrm rot="16200000" flipV="1">
              <a:off x="4004847"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Ellipse 15">
              <a:extLst>
                <a:ext uri="{FF2B5EF4-FFF2-40B4-BE49-F238E27FC236}">
                  <a16:creationId xmlns:a16="http://schemas.microsoft.com/office/drawing/2014/main" id="{55FFE2EB-1E66-FFFB-B100-6A1475E59A43}"/>
                </a:ext>
              </a:extLst>
            </p:cNvPr>
            <p:cNvSpPr/>
            <p:nvPr/>
          </p:nvSpPr>
          <p:spPr>
            <a:xfrm>
              <a:off x="1851322"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Organigramme : Affichage 5">
              <a:extLst>
                <a:ext uri="{FF2B5EF4-FFF2-40B4-BE49-F238E27FC236}">
                  <a16:creationId xmlns:a16="http://schemas.microsoft.com/office/drawing/2014/main" id="{F7C98118-7386-B190-4DF7-1A29FD83FC15}"/>
                </a:ext>
              </a:extLst>
            </p:cNvPr>
            <p:cNvSpPr/>
            <p:nvPr/>
          </p:nvSpPr>
          <p:spPr>
            <a:xfrm rot="16200000" flipV="1">
              <a:off x="1607711"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riangle isocèle 7">
              <a:extLst>
                <a:ext uri="{FF2B5EF4-FFF2-40B4-BE49-F238E27FC236}">
                  <a16:creationId xmlns:a16="http://schemas.microsoft.com/office/drawing/2014/main" id="{D4FA4250-4BD9-C3D1-CA80-689C47FBAA26}"/>
                </a:ext>
              </a:extLst>
            </p:cNvPr>
            <p:cNvSpPr/>
            <p:nvPr/>
          </p:nvSpPr>
          <p:spPr>
            <a:xfrm>
              <a:off x="2034826" y="3778604"/>
              <a:ext cx="738316" cy="636479"/>
            </a:xfrm>
            <a:prstGeom prst="triangle">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25">
              <a:extLst>
                <a:ext uri="{FF2B5EF4-FFF2-40B4-BE49-F238E27FC236}">
                  <a16:creationId xmlns:a16="http://schemas.microsoft.com/office/drawing/2014/main" id="{D4F52133-140D-9DE2-FD4D-532C6ABB24EF}"/>
                </a:ext>
              </a:extLst>
            </p:cNvPr>
            <p:cNvSpPr/>
            <p:nvPr/>
          </p:nvSpPr>
          <p:spPr>
            <a:xfrm>
              <a:off x="4479537" y="3777443"/>
              <a:ext cx="638800" cy="638800"/>
            </a:xfrm>
            <a:prstGeom prst="rect">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2472512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F1423-B337-BABD-28F3-2E6E6F06B651}"/>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C8A33CA8-7AAD-346B-9BE6-EB14A53F03AD}"/>
              </a:ext>
            </a:extLst>
          </p:cNvPr>
          <p:cNvSpPr txBox="1">
            <a:spLocks/>
          </p:cNvSpPr>
          <p:nvPr>
            <p:custDataLst>
              <p:tags r:id="rId1"/>
            </p:custDataLst>
          </p:nvPr>
        </p:nvSpPr>
        <p:spPr>
          <a:xfrm>
            <a:off x="316191" y="425991"/>
            <a:ext cx="11875809" cy="1188293"/>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altLang="fr-FR" sz="8000" b="1" i="0" u="none" strike="noStrike" kern="1200" cap="none" spc="0" normalizeH="0" baseline="0" noProof="0">
                <a:ln>
                  <a:noFill/>
                </a:ln>
                <a:effectLst/>
                <a:uLnTx/>
                <a:uFillTx/>
                <a:ea typeface="Open Sans" panose="020B0606030504020204" pitchFamily="34" charset="0"/>
                <a:cs typeface="Open Sans" panose="020B0606030504020204" pitchFamily="34" charset="0"/>
              </a:rPr>
              <a:t>DÉMOCRATIE</a:t>
            </a:r>
            <a:endParaRPr kumimoji="0" lang="fr-CA" altLang="fr-FR" sz="8000" b="1" i="0" u="none" strike="noStrike" kern="1200" cap="none" spc="0" normalizeH="0" baseline="0" noProof="0">
              <a:ln>
                <a:noFill/>
              </a:ln>
              <a:effectLst/>
              <a:uLnTx/>
              <a:uFillTx/>
              <a:cs typeface="Arial Unicode MS" panose="020B0604020202020204" pitchFamily="34" charset="-128"/>
            </a:endParaRPr>
          </a:p>
        </p:txBody>
      </p:sp>
      <p:sp>
        <p:nvSpPr>
          <p:cNvPr id="5" name="Flèche : bas 4">
            <a:extLst>
              <a:ext uri="{FF2B5EF4-FFF2-40B4-BE49-F238E27FC236}">
                <a16:creationId xmlns:a16="http://schemas.microsoft.com/office/drawing/2014/main" id="{90B2E3DF-52BC-0788-4C6A-689F2636555F}"/>
              </a:ext>
            </a:extLst>
          </p:cNvPr>
          <p:cNvSpPr/>
          <p:nvPr>
            <p:custDataLst>
              <p:tags r:id="rId2"/>
            </p:custDataLst>
          </p:nvPr>
        </p:nvSpPr>
        <p:spPr>
          <a:xfrm rot="2746016">
            <a:off x="5037508" y="1717902"/>
            <a:ext cx="463759" cy="815753"/>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8" name="Groupe 17">
            <a:extLst>
              <a:ext uri="{FF2B5EF4-FFF2-40B4-BE49-F238E27FC236}">
                <a16:creationId xmlns:a16="http://schemas.microsoft.com/office/drawing/2014/main" id="{EB17A66B-F21D-7A86-CF84-24635F2CFC37}"/>
              </a:ext>
            </a:extLst>
          </p:cNvPr>
          <p:cNvGrpSpPr/>
          <p:nvPr>
            <p:custDataLst>
              <p:tags r:id="rId3"/>
            </p:custDataLst>
          </p:nvPr>
        </p:nvGrpSpPr>
        <p:grpSpPr>
          <a:xfrm>
            <a:off x="1239786" y="1928559"/>
            <a:ext cx="3581474" cy="2652609"/>
            <a:chOff x="2009901" y="2273802"/>
            <a:chExt cx="3581474" cy="2652609"/>
          </a:xfrm>
        </p:grpSpPr>
        <p:sp>
          <p:nvSpPr>
            <p:cNvPr id="12" name="Rectangle : coins arrondis 11">
              <a:extLst>
                <a:ext uri="{FF2B5EF4-FFF2-40B4-BE49-F238E27FC236}">
                  <a16:creationId xmlns:a16="http://schemas.microsoft.com/office/drawing/2014/main" id="{E139E44E-2FAB-2782-9138-73577D0194EA}"/>
                </a:ext>
              </a:extLst>
            </p:cNvPr>
            <p:cNvSpPr/>
            <p:nvPr/>
          </p:nvSpPr>
          <p:spPr>
            <a:xfrm>
              <a:off x="2009901" y="2273802"/>
              <a:ext cx="3581474" cy="265260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ZoneTexte 6">
              <a:extLst>
                <a:ext uri="{FF2B5EF4-FFF2-40B4-BE49-F238E27FC236}">
                  <a16:creationId xmlns:a16="http://schemas.microsoft.com/office/drawing/2014/main" id="{0C874128-027B-8F5F-12DF-9422AC3C3967}"/>
                </a:ext>
              </a:extLst>
            </p:cNvPr>
            <p:cNvSpPr txBox="1"/>
            <p:nvPr>
              <p:custDataLst>
                <p:tags r:id="rId9"/>
              </p:custDataLst>
            </p:nvPr>
          </p:nvSpPr>
          <p:spPr>
            <a:xfrm>
              <a:off x="2797392" y="2310808"/>
              <a:ext cx="200649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2800" b="1"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Directe</a:t>
              </a:r>
              <a:endParaRPr kumimoji="0" lang="fr-CA" sz="2800"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 name="Image 9" descr="Une image contenant clipart, Graphique, art, silhouette&#10;&#10;Le contenu généré par l’IA peut être incorrect.">
              <a:extLst>
                <a:ext uri="{FF2B5EF4-FFF2-40B4-BE49-F238E27FC236}">
                  <a16:creationId xmlns:a16="http://schemas.microsoft.com/office/drawing/2014/main" id="{725EE883-77AB-CE72-A217-5FA37D58E8F6}"/>
                </a:ext>
              </a:extLst>
            </p:cNvPr>
            <p:cNvPicPr>
              <a:picLocks noChangeAspect="1"/>
            </p:cNvPicPr>
            <p:nvPr/>
          </p:nvPicPr>
          <p:blipFill>
            <a:blip r:embed="rId12"/>
            <a:stretch>
              <a:fillRect/>
            </a:stretch>
          </p:blipFill>
          <p:spPr>
            <a:xfrm>
              <a:off x="2797392" y="2969646"/>
              <a:ext cx="2006493" cy="1923411"/>
            </a:xfrm>
            <a:prstGeom prst="rect">
              <a:avLst/>
            </a:prstGeom>
          </p:spPr>
        </p:pic>
      </p:grpSp>
      <p:sp>
        <p:nvSpPr>
          <p:cNvPr id="32" name="ZoneTexte 31">
            <a:extLst>
              <a:ext uri="{FF2B5EF4-FFF2-40B4-BE49-F238E27FC236}">
                <a16:creationId xmlns:a16="http://schemas.microsoft.com/office/drawing/2014/main" id="{02698EF9-3A99-1AB2-E473-0AF2E66E5908}"/>
              </a:ext>
            </a:extLst>
          </p:cNvPr>
          <p:cNvSpPr txBox="1"/>
          <p:nvPr>
            <p:custDataLst>
              <p:tags r:id="rId4"/>
            </p:custDataLst>
          </p:nvPr>
        </p:nvSpPr>
        <p:spPr>
          <a:xfrm>
            <a:off x="528985" y="4720872"/>
            <a:ext cx="5015802" cy="1246495"/>
          </a:xfrm>
          <a:prstGeom prst="rect">
            <a:avLst/>
          </a:prstGeom>
          <a:noFill/>
        </p:spPr>
        <p:txBody>
          <a:bodyPr wrap="square" rtlCol="0">
            <a:spAutoFit/>
          </a:bodyPr>
          <a:lstStyle/>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Peut s’exprimer </a:t>
            </a:r>
          </a:p>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par un vote à main levée</a:t>
            </a:r>
            <a:br>
              <a:rPr lang="fr-CA" sz="2500">
                <a:latin typeface="Open Sans" panose="020B0606030504020204" pitchFamily="34" charset="0"/>
                <a:ea typeface="Open Sans" panose="020B0606030504020204" pitchFamily="34" charset="0"/>
                <a:cs typeface="Open Sans" panose="020B0606030504020204" pitchFamily="34" charset="0"/>
              </a:rPr>
            </a:br>
            <a:endParaRPr lang="fr-CA" sz="2500">
              <a:latin typeface="Open Sans" panose="020B0606030504020204" pitchFamily="34" charset="0"/>
              <a:ea typeface="Open Sans" panose="020B0606030504020204" pitchFamily="34" charset="0"/>
              <a:cs typeface="Open Sans" panose="020B0606030504020204" pitchFamily="34" charset="0"/>
            </a:endParaRPr>
          </a:p>
        </p:txBody>
      </p:sp>
      <p:sp>
        <p:nvSpPr>
          <p:cNvPr id="11" name="Flèche : bas 10">
            <a:extLst>
              <a:ext uri="{FF2B5EF4-FFF2-40B4-BE49-F238E27FC236}">
                <a16:creationId xmlns:a16="http://schemas.microsoft.com/office/drawing/2014/main" id="{43D11F0A-F90C-FE7E-6866-8E13F0E460C3}"/>
              </a:ext>
            </a:extLst>
          </p:cNvPr>
          <p:cNvSpPr/>
          <p:nvPr>
            <p:custDataLst>
              <p:tags r:id="rId5"/>
            </p:custDataLst>
          </p:nvPr>
        </p:nvSpPr>
        <p:spPr>
          <a:xfrm rot="18946016">
            <a:off x="6289094" y="1729196"/>
            <a:ext cx="463759" cy="815753"/>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ZoneTexte 32">
            <a:extLst>
              <a:ext uri="{FF2B5EF4-FFF2-40B4-BE49-F238E27FC236}">
                <a16:creationId xmlns:a16="http://schemas.microsoft.com/office/drawing/2014/main" id="{BE18015E-B100-CB1F-BFC1-1C8B92BCB6A2}"/>
              </a:ext>
            </a:extLst>
          </p:cNvPr>
          <p:cNvSpPr txBox="1"/>
          <p:nvPr>
            <p:custDataLst>
              <p:tags r:id="rId6"/>
            </p:custDataLst>
          </p:nvPr>
        </p:nvSpPr>
        <p:spPr>
          <a:xfrm>
            <a:off x="5894614" y="4720872"/>
            <a:ext cx="5927272" cy="861774"/>
          </a:xfrm>
          <a:prstGeom prst="rect">
            <a:avLst/>
          </a:prstGeom>
          <a:noFill/>
        </p:spPr>
        <p:txBody>
          <a:bodyPr wrap="square" rtlCol="0">
            <a:spAutoFit/>
          </a:bodyPr>
          <a:lstStyle/>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Peut s’exprimer </a:t>
            </a:r>
          </a:p>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à travers des représentants élus</a:t>
            </a:r>
            <a:endParaRPr lang="fr-CA" sz="2500">
              <a:latin typeface="Open Sans" panose="020B0606030504020204" pitchFamily="34" charset="0"/>
              <a:ea typeface="Open Sans" panose="020B0606030504020204" pitchFamily="34" charset="0"/>
              <a:cs typeface="Open Sans" panose="020B0606030504020204" pitchFamily="34" charset="0"/>
            </a:endParaRPr>
          </a:p>
        </p:txBody>
      </p:sp>
      <p:grpSp>
        <p:nvGrpSpPr>
          <p:cNvPr id="20" name="Groupe 19">
            <a:extLst>
              <a:ext uri="{FF2B5EF4-FFF2-40B4-BE49-F238E27FC236}">
                <a16:creationId xmlns:a16="http://schemas.microsoft.com/office/drawing/2014/main" id="{1971B93A-E4FC-566C-5AAC-44922E8AB1BC}"/>
              </a:ext>
            </a:extLst>
          </p:cNvPr>
          <p:cNvGrpSpPr/>
          <p:nvPr>
            <p:custDataLst>
              <p:tags r:id="rId7"/>
            </p:custDataLst>
          </p:nvPr>
        </p:nvGrpSpPr>
        <p:grpSpPr>
          <a:xfrm>
            <a:off x="6908584" y="1894145"/>
            <a:ext cx="3581474" cy="2721435"/>
            <a:chOff x="6815085" y="2256435"/>
            <a:chExt cx="3581474" cy="2721435"/>
          </a:xfrm>
        </p:grpSpPr>
        <p:sp>
          <p:nvSpPr>
            <p:cNvPr id="13" name="Rectangle : coins arrondis 12">
              <a:extLst>
                <a:ext uri="{FF2B5EF4-FFF2-40B4-BE49-F238E27FC236}">
                  <a16:creationId xmlns:a16="http://schemas.microsoft.com/office/drawing/2014/main" id="{A65F84EB-D864-4395-2130-AA1B541B43F2}"/>
                </a:ext>
              </a:extLst>
            </p:cNvPr>
            <p:cNvSpPr/>
            <p:nvPr/>
          </p:nvSpPr>
          <p:spPr>
            <a:xfrm>
              <a:off x="6815085" y="2256435"/>
              <a:ext cx="3581474" cy="265260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 name="Groupe 1">
              <a:extLst>
                <a:ext uri="{FF2B5EF4-FFF2-40B4-BE49-F238E27FC236}">
                  <a16:creationId xmlns:a16="http://schemas.microsoft.com/office/drawing/2014/main" id="{576761D8-39FA-EA11-4010-D5EA9F0F5AE0}"/>
                </a:ext>
              </a:extLst>
            </p:cNvPr>
            <p:cNvGrpSpPr/>
            <p:nvPr/>
          </p:nvGrpSpPr>
          <p:grpSpPr>
            <a:xfrm>
              <a:off x="7216821" y="2726038"/>
              <a:ext cx="2778002" cy="2251832"/>
              <a:chOff x="7086443" y="2713683"/>
              <a:chExt cx="2994054" cy="2426960"/>
            </a:xfrm>
          </p:grpSpPr>
          <p:pic>
            <p:nvPicPr>
              <p:cNvPr id="17" name="Graphique 16" descr="Utilisateurs avec un remplissage uni">
                <a:extLst>
                  <a:ext uri="{FF2B5EF4-FFF2-40B4-BE49-F238E27FC236}">
                    <a16:creationId xmlns:a16="http://schemas.microsoft.com/office/drawing/2014/main" id="{BAC123A8-C9F2-5095-FC6C-AE8446FC33DB}"/>
                  </a:ext>
                </a:extLst>
              </p:cNvPr>
              <p:cNvPicPr>
                <a:picLocks noChangeAspect="1"/>
              </p:cNvPicPr>
              <p:nvPr/>
            </p:nvPicPr>
            <p:blipFill>
              <a:blip>
                <a:extLst>
                  <a:ext uri="{96DAC541-7B7A-43D3-8B79-37D633B846F1}">
                    <asvg:svgBlip xmlns:asvg="http://schemas.microsoft.com/office/drawing/2016/SVG/main" r:embed="rId13"/>
                  </a:ext>
                </a:extLst>
              </a:blip>
              <a:srcRect b="16481"/>
              <a:stretch>
                <a:fillRect/>
              </a:stretch>
            </p:blipFill>
            <p:spPr>
              <a:xfrm>
                <a:off x="7086443" y="3747787"/>
                <a:ext cx="1667715" cy="1392856"/>
              </a:xfrm>
              <a:prstGeom prst="rect">
                <a:avLst/>
              </a:prstGeom>
            </p:spPr>
          </p:pic>
          <p:pic>
            <p:nvPicPr>
              <p:cNvPr id="19" name="Graphique 18" descr="Conférencier avec un remplissage uni">
                <a:extLst>
                  <a:ext uri="{FF2B5EF4-FFF2-40B4-BE49-F238E27FC236}">
                    <a16:creationId xmlns:a16="http://schemas.microsoft.com/office/drawing/2014/main" id="{CDEBB005-1284-2F27-1983-9CC5A7FDE14B}"/>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137302" y="3113743"/>
                <a:ext cx="1395048" cy="1395047"/>
              </a:xfrm>
              <a:prstGeom prst="rect">
                <a:avLst/>
              </a:prstGeom>
            </p:spPr>
          </p:pic>
          <p:grpSp>
            <p:nvGrpSpPr>
              <p:cNvPr id="29" name="Groupe 28">
                <a:extLst>
                  <a:ext uri="{FF2B5EF4-FFF2-40B4-BE49-F238E27FC236}">
                    <a16:creationId xmlns:a16="http://schemas.microsoft.com/office/drawing/2014/main" id="{22DBBF58-78F6-8AEB-B0B3-F8AC9DEC7368}"/>
                  </a:ext>
                </a:extLst>
              </p:cNvPr>
              <p:cNvGrpSpPr/>
              <p:nvPr/>
            </p:nvGrpSpPr>
            <p:grpSpPr>
              <a:xfrm>
                <a:off x="9147366" y="2713683"/>
                <a:ext cx="933131" cy="731256"/>
                <a:chOff x="9712232" y="2750752"/>
                <a:chExt cx="933131" cy="731256"/>
              </a:xfrm>
            </p:grpSpPr>
            <p:sp>
              <p:nvSpPr>
                <p:cNvPr id="24" name="Bulle narrative : rectangle à coins arrondis 23">
                  <a:extLst>
                    <a:ext uri="{FF2B5EF4-FFF2-40B4-BE49-F238E27FC236}">
                      <a16:creationId xmlns:a16="http://schemas.microsoft.com/office/drawing/2014/main" id="{6292B41C-C3AF-FBAC-FAE1-574CF274724A}"/>
                    </a:ext>
                  </a:extLst>
                </p:cNvPr>
                <p:cNvSpPr/>
                <p:nvPr/>
              </p:nvSpPr>
              <p:spPr>
                <a:xfrm>
                  <a:off x="9712232" y="3014869"/>
                  <a:ext cx="933131" cy="467139"/>
                </a:xfrm>
                <a:prstGeom prst="wedgeRoundRectCallout">
                  <a:avLst>
                    <a:gd name="adj1" fmla="val -69457"/>
                    <a:gd name="adj2" fmla="val 30637"/>
                    <a:gd name="adj3" fmla="val 16667"/>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5400"/>
                </a:p>
              </p:txBody>
            </p:sp>
            <p:sp>
              <p:nvSpPr>
                <p:cNvPr id="28" name="ZoneTexte 27">
                  <a:extLst>
                    <a:ext uri="{FF2B5EF4-FFF2-40B4-BE49-F238E27FC236}">
                      <a16:creationId xmlns:a16="http://schemas.microsoft.com/office/drawing/2014/main" id="{B85ED8E3-65D1-C523-22F9-CBCC141DE879}"/>
                    </a:ext>
                  </a:extLst>
                </p:cNvPr>
                <p:cNvSpPr txBox="1"/>
                <p:nvPr/>
              </p:nvSpPr>
              <p:spPr>
                <a:xfrm>
                  <a:off x="9893588" y="2750752"/>
                  <a:ext cx="604653" cy="707886"/>
                </a:xfrm>
                <a:prstGeom prst="rect">
                  <a:avLst/>
                </a:prstGeom>
                <a:noFill/>
              </p:spPr>
              <p:txBody>
                <a:bodyPr wrap="none" rtlCol="0">
                  <a:spAutoFit/>
                </a:bodyPr>
                <a:lstStyle/>
                <a:p>
                  <a:r>
                    <a:rPr lang="fr-CA" sz="4000">
                      <a:solidFill>
                        <a:schemeClr val="bg1"/>
                      </a:solidFill>
                    </a:rPr>
                    <a:t>…</a:t>
                  </a:r>
                </a:p>
              </p:txBody>
            </p:sp>
          </p:grpSp>
        </p:grpSp>
        <p:sp>
          <p:nvSpPr>
            <p:cNvPr id="14" name="ZoneTexte 13">
              <a:extLst>
                <a:ext uri="{FF2B5EF4-FFF2-40B4-BE49-F238E27FC236}">
                  <a16:creationId xmlns:a16="http://schemas.microsoft.com/office/drawing/2014/main" id="{ABFAF11A-0A02-D6C4-F2D8-7F09181A6C48}"/>
                </a:ext>
              </a:extLst>
            </p:cNvPr>
            <p:cNvSpPr txBox="1"/>
            <p:nvPr>
              <p:custDataLst>
                <p:tags r:id="rId8"/>
              </p:custDataLst>
            </p:nvPr>
          </p:nvSpPr>
          <p:spPr>
            <a:xfrm>
              <a:off x="7028511" y="2297383"/>
              <a:ext cx="315462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2800" b="1"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Représentative</a:t>
              </a:r>
              <a:endParaRPr kumimoji="0" lang="fr-CA" sz="2800"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7654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p:bldP spid="11" grpId="0" animBg="1"/>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EF50-E3EC-9562-6A4C-3CDAB80D7F0A}"/>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811E74EF-1163-58E9-546B-ADA1A48785DF}"/>
              </a:ext>
            </a:extLst>
          </p:cNvPr>
          <p:cNvSpPr txBox="1">
            <a:spLocks/>
          </p:cNvSpPr>
          <p:nvPr>
            <p:custDataLst>
              <p:tags r:id="rId1"/>
            </p:custDataLst>
          </p:nvPr>
        </p:nvSpPr>
        <p:spPr>
          <a:xfrm>
            <a:off x="359587" y="1037336"/>
            <a:ext cx="11832413" cy="863836"/>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Quelles sont les principales caractéristiques</a:t>
            </a:r>
          </a:p>
          <a:p>
            <a:pPr marL="0" marR="0" lvl="0" indent="0" algn="ctr" defTabSz="914400" rtl="0" eaLnBrk="1" fontAlgn="auto" latinLnBrk="0" hangingPunct="1">
              <a:lnSpc>
                <a:spcPct val="100000"/>
              </a:lnSpc>
              <a:spcBef>
                <a:spcPct val="0"/>
              </a:spcBef>
              <a:spcAft>
                <a:spcPts val="2400"/>
              </a:spcAft>
              <a:buClrTx/>
              <a:buSzTx/>
              <a:buFontTx/>
              <a:buNone/>
              <a:tabLst/>
              <a:defRPr/>
            </a:pPr>
            <a:r>
              <a:rPr lang="fr-CA" altLang="fr-FR" sz="4000">
                <a:latin typeface="Open Sans" panose="020B0606030504020204" pitchFamily="34" charset="0"/>
                <a:ea typeface="Open Sans" panose="020B0606030504020204" pitchFamily="34" charset="0"/>
                <a:cs typeface="Open Sans" panose="020B0606030504020204" pitchFamily="34" charset="0"/>
              </a:rPr>
              <a:t>de </a:t>
            </a:r>
            <a:r>
              <a:rPr lang="fr-CA" altLang="fr-FR" sz="4000" b="1">
                <a:highlight>
                  <a:srgbClr val="E2F6F6"/>
                </a:highlight>
                <a:latin typeface="Open Sans" panose="020B0606030504020204" pitchFamily="34" charset="0"/>
                <a:ea typeface="Open Sans" panose="020B0606030504020204" pitchFamily="34" charset="0"/>
                <a:cs typeface="Open Sans" panose="020B0606030504020204" pitchFamily="34" charset="0"/>
              </a:rPr>
              <a:t>notre démocratie</a:t>
            </a:r>
            <a:r>
              <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a:t>
            </a:r>
          </a:p>
        </p:txBody>
      </p:sp>
      <p:grpSp>
        <p:nvGrpSpPr>
          <p:cNvPr id="47" name="Groupe 46">
            <a:extLst>
              <a:ext uri="{FF2B5EF4-FFF2-40B4-BE49-F238E27FC236}">
                <a16:creationId xmlns:a16="http://schemas.microsoft.com/office/drawing/2014/main" id="{2369F029-BAE2-89BB-2DDC-99D896EE45E4}"/>
              </a:ext>
            </a:extLst>
          </p:cNvPr>
          <p:cNvGrpSpPr/>
          <p:nvPr>
            <p:custDataLst>
              <p:tags r:id="rId2"/>
            </p:custDataLst>
          </p:nvPr>
        </p:nvGrpSpPr>
        <p:grpSpPr>
          <a:xfrm>
            <a:off x="781578" y="2765334"/>
            <a:ext cx="3404612" cy="3025960"/>
            <a:chOff x="353140" y="2453162"/>
            <a:chExt cx="3185327" cy="2831063"/>
          </a:xfrm>
        </p:grpSpPr>
        <p:grpSp>
          <p:nvGrpSpPr>
            <p:cNvPr id="34" name="Groupe 33">
              <a:extLst>
                <a:ext uri="{FF2B5EF4-FFF2-40B4-BE49-F238E27FC236}">
                  <a16:creationId xmlns:a16="http://schemas.microsoft.com/office/drawing/2014/main" id="{D20D999B-BEEC-BB0A-8BE2-E48446622578}"/>
                </a:ext>
              </a:extLst>
            </p:cNvPr>
            <p:cNvGrpSpPr/>
            <p:nvPr/>
          </p:nvGrpSpPr>
          <p:grpSpPr>
            <a:xfrm>
              <a:off x="867579" y="2453162"/>
              <a:ext cx="2156451" cy="2689119"/>
              <a:chOff x="2232446" y="2861097"/>
              <a:chExt cx="1561686" cy="1947441"/>
            </a:xfrm>
          </p:grpSpPr>
          <p:sp>
            <p:nvSpPr>
              <p:cNvPr id="31" name="Rectangle : coins arrondis 30">
                <a:extLst>
                  <a:ext uri="{FF2B5EF4-FFF2-40B4-BE49-F238E27FC236}">
                    <a16:creationId xmlns:a16="http://schemas.microsoft.com/office/drawing/2014/main" id="{63A04416-22A2-C600-4F61-927CF9DAA158}"/>
                  </a:ext>
                </a:extLst>
              </p:cNvPr>
              <p:cNvSpPr/>
              <p:nvPr/>
            </p:nvSpPr>
            <p:spPr>
              <a:xfrm>
                <a:off x="2232446" y="2861097"/>
                <a:ext cx="1561686" cy="1947441"/>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6" name="Image 5" descr="Une image contenant boîte, conteneur, conception&#10;&#10;Le contenu généré par l’IA peut être incorrect.">
                <a:extLst>
                  <a:ext uri="{FF2B5EF4-FFF2-40B4-BE49-F238E27FC236}">
                    <a16:creationId xmlns:a16="http://schemas.microsoft.com/office/drawing/2014/main" id="{C4AFF369-5210-316F-3C9C-392B75B7FEE9}"/>
                  </a:ext>
                </a:extLst>
              </p:cNvPr>
              <p:cNvPicPr>
                <a:picLocks noChangeAspect="1"/>
              </p:cNvPicPr>
              <p:nvPr/>
            </p:nvPicPr>
            <p:blipFill>
              <a:blip r:embed="rId11"/>
              <a:stretch>
                <a:fillRect/>
              </a:stretch>
            </p:blipFill>
            <p:spPr>
              <a:xfrm>
                <a:off x="2480494" y="2904732"/>
                <a:ext cx="1065591" cy="1491828"/>
              </a:xfrm>
              <a:prstGeom prst="rect">
                <a:avLst/>
              </a:prstGeom>
            </p:spPr>
          </p:pic>
        </p:grpSp>
        <p:sp>
          <p:nvSpPr>
            <p:cNvPr id="44" name="Titre 1">
              <a:extLst>
                <a:ext uri="{FF2B5EF4-FFF2-40B4-BE49-F238E27FC236}">
                  <a16:creationId xmlns:a16="http://schemas.microsoft.com/office/drawing/2014/main" id="{CAD4BDE2-E713-ED72-C438-D77B926099A0}"/>
                </a:ext>
              </a:extLst>
            </p:cNvPr>
            <p:cNvSpPr txBox="1">
              <a:spLocks/>
            </p:cNvSpPr>
            <p:nvPr>
              <p:custDataLst>
                <p:tags r:id="rId8"/>
              </p:custDataLst>
            </p:nvPr>
          </p:nvSpPr>
          <p:spPr>
            <a:xfrm>
              <a:off x="353140" y="4644764"/>
              <a:ext cx="3185327" cy="639461"/>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8000"/>
                </a:lnSpc>
                <a:spcBef>
                  <a:spcPct val="0"/>
                </a:spcBef>
                <a:buClrTx/>
                <a:buSzTx/>
                <a:buFontTx/>
                <a:buNone/>
                <a:tabLst/>
                <a:defRPr/>
              </a:pP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Élections</a:t>
              </a:r>
            </a:p>
            <a:p>
              <a:pPr marL="0" marR="0" lvl="0" indent="0" algn="ctr" defTabSz="914400" rtl="0" eaLnBrk="1" fontAlgn="auto" latinLnBrk="0" hangingPunct="1">
                <a:lnSpc>
                  <a:spcPct val="108000"/>
                </a:lnSpc>
                <a:spcBef>
                  <a:spcPct val="0"/>
                </a:spcBef>
                <a:buClrTx/>
                <a:buSzTx/>
                <a:buFontTx/>
                <a:buNone/>
                <a:tabLst/>
                <a:defRPr/>
              </a:pP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grpSp>
      <p:grpSp>
        <p:nvGrpSpPr>
          <p:cNvPr id="48" name="Groupe 47">
            <a:extLst>
              <a:ext uri="{FF2B5EF4-FFF2-40B4-BE49-F238E27FC236}">
                <a16:creationId xmlns:a16="http://schemas.microsoft.com/office/drawing/2014/main" id="{7EC5C5CA-2307-B696-2596-4511E3E9DF30}"/>
              </a:ext>
            </a:extLst>
          </p:cNvPr>
          <p:cNvGrpSpPr/>
          <p:nvPr>
            <p:custDataLst>
              <p:tags r:id="rId3"/>
            </p:custDataLst>
          </p:nvPr>
        </p:nvGrpSpPr>
        <p:grpSpPr>
          <a:xfrm>
            <a:off x="4569154" y="2756944"/>
            <a:ext cx="2640213" cy="2966612"/>
            <a:chOff x="3482646" y="2453163"/>
            <a:chExt cx="2452910" cy="2756151"/>
          </a:xfrm>
        </p:grpSpPr>
        <p:grpSp>
          <p:nvGrpSpPr>
            <p:cNvPr id="33" name="Groupe 32">
              <a:extLst>
                <a:ext uri="{FF2B5EF4-FFF2-40B4-BE49-F238E27FC236}">
                  <a16:creationId xmlns:a16="http://schemas.microsoft.com/office/drawing/2014/main" id="{38775B80-5BDB-BE28-9EAC-3E8007FFD1F5}"/>
                </a:ext>
              </a:extLst>
            </p:cNvPr>
            <p:cNvGrpSpPr/>
            <p:nvPr/>
          </p:nvGrpSpPr>
          <p:grpSpPr>
            <a:xfrm>
              <a:off x="3630876" y="2453163"/>
              <a:ext cx="2156451" cy="2689117"/>
              <a:chOff x="5142099" y="2785977"/>
              <a:chExt cx="1561686" cy="1947439"/>
            </a:xfrm>
          </p:grpSpPr>
          <p:sp>
            <p:nvSpPr>
              <p:cNvPr id="32" name="Rectangle : coins arrondis 31">
                <a:extLst>
                  <a:ext uri="{FF2B5EF4-FFF2-40B4-BE49-F238E27FC236}">
                    <a16:creationId xmlns:a16="http://schemas.microsoft.com/office/drawing/2014/main" id="{BC47275F-26F4-03C6-3AB7-A6A56F8D08CD}"/>
                  </a:ext>
                </a:extLst>
              </p:cNvPr>
              <p:cNvSpPr/>
              <p:nvPr/>
            </p:nvSpPr>
            <p:spPr>
              <a:xfrm>
                <a:off x="5142099" y="2785977"/>
                <a:ext cx="1561686" cy="194743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Image 9" descr="Une image contenant dessin humoristique, dessin, illustration, conception&#10;&#10;Le contenu généré par l’IA peut être incorrect.">
                <a:extLst>
                  <a:ext uri="{FF2B5EF4-FFF2-40B4-BE49-F238E27FC236}">
                    <a16:creationId xmlns:a16="http://schemas.microsoft.com/office/drawing/2014/main" id="{4D66104F-978C-E881-126D-5BE0A5DAAD42}"/>
                  </a:ext>
                </a:extLst>
              </p:cNvPr>
              <p:cNvPicPr>
                <a:picLocks noChangeAspect="1"/>
              </p:cNvPicPr>
              <p:nvPr/>
            </p:nvPicPr>
            <p:blipFill>
              <a:blip r:embed="rId12"/>
              <a:stretch>
                <a:fillRect/>
              </a:stretch>
            </p:blipFill>
            <p:spPr>
              <a:xfrm>
                <a:off x="5298558" y="2858100"/>
                <a:ext cx="1248769" cy="1434851"/>
              </a:xfrm>
              <a:prstGeom prst="rect">
                <a:avLst/>
              </a:prstGeom>
            </p:spPr>
          </p:pic>
        </p:grpSp>
        <p:sp>
          <p:nvSpPr>
            <p:cNvPr id="45" name="Titre 1">
              <a:extLst>
                <a:ext uri="{FF2B5EF4-FFF2-40B4-BE49-F238E27FC236}">
                  <a16:creationId xmlns:a16="http://schemas.microsoft.com/office/drawing/2014/main" id="{60F00FE3-78B9-FED6-BE86-8831BA799254}"/>
                </a:ext>
              </a:extLst>
            </p:cNvPr>
            <p:cNvSpPr txBox="1">
              <a:spLocks/>
            </p:cNvSpPr>
            <p:nvPr>
              <p:custDataLst>
                <p:tags r:id="rId7"/>
              </p:custDataLst>
            </p:nvPr>
          </p:nvSpPr>
          <p:spPr>
            <a:xfrm>
              <a:off x="3482646" y="4643796"/>
              <a:ext cx="2452910" cy="565518"/>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Liberté </a:t>
              </a:r>
            </a:p>
          </p:txBody>
        </p:sp>
      </p:grpSp>
      <p:grpSp>
        <p:nvGrpSpPr>
          <p:cNvPr id="116" name="Groupe 115">
            <a:extLst>
              <a:ext uri="{FF2B5EF4-FFF2-40B4-BE49-F238E27FC236}">
                <a16:creationId xmlns:a16="http://schemas.microsoft.com/office/drawing/2014/main" id="{27458CFB-59E1-FF3D-5641-6C6D9083E9A9}"/>
              </a:ext>
            </a:extLst>
          </p:cNvPr>
          <p:cNvGrpSpPr/>
          <p:nvPr>
            <p:custDataLst>
              <p:tags r:id="rId4"/>
            </p:custDataLst>
          </p:nvPr>
        </p:nvGrpSpPr>
        <p:grpSpPr>
          <a:xfrm>
            <a:off x="7999643" y="2756946"/>
            <a:ext cx="2640213" cy="2978966"/>
            <a:chOff x="-1355110" y="3227829"/>
            <a:chExt cx="2080318" cy="2347234"/>
          </a:xfrm>
        </p:grpSpPr>
        <p:grpSp>
          <p:nvGrpSpPr>
            <p:cNvPr id="88" name="Groupe 87">
              <a:extLst>
                <a:ext uri="{FF2B5EF4-FFF2-40B4-BE49-F238E27FC236}">
                  <a16:creationId xmlns:a16="http://schemas.microsoft.com/office/drawing/2014/main" id="{596D0EF5-EF10-39F7-D8F1-A04FCE51E357}"/>
                </a:ext>
              </a:extLst>
            </p:cNvPr>
            <p:cNvGrpSpPr/>
            <p:nvPr>
              <p:custDataLst>
                <p:tags r:id="rId5"/>
              </p:custDataLst>
            </p:nvPr>
          </p:nvGrpSpPr>
          <p:grpSpPr>
            <a:xfrm>
              <a:off x="-1355110" y="3227829"/>
              <a:ext cx="2080318" cy="2347234"/>
              <a:chOff x="3482646" y="2453163"/>
              <a:chExt cx="2452910" cy="2767632"/>
            </a:xfrm>
          </p:grpSpPr>
          <p:sp>
            <p:nvSpPr>
              <p:cNvPr id="91" name="Rectangle : coins arrondis 90">
                <a:extLst>
                  <a:ext uri="{FF2B5EF4-FFF2-40B4-BE49-F238E27FC236}">
                    <a16:creationId xmlns:a16="http://schemas.microsoft.com/office/drawing/2014/main" id="{8BB7AA66-FF1B-CC81-BFC5-1388251E7B39}"/>
                  </a:ext>
                </a:extLst>
              </p:cNvPr>
              <p:cNvSpPr/>
              <p:nvPr/>
            </p:nvSpPr>
            <p:spPr>
              <a:xfrm>
                <a:off x="3630876" y="2453163"/>
                <a:ext cx="2156452" cy="2689117"/>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0" name="Titre 1">
                <a:extLst>
                  <a:ext uri="{FF2B5EF4-FFF2-40B4-BE49-F238E27FC236}">
                    <a16:creationId xmlns:a16="http://schemas.microsoft.com/office/drawing/2014/main" id="{BFE87065-988A-E7BF-325E-162C1A98AB64}"/>
                  </a:ext>
                </a:extLst>
              </p:cNvPr>
              <p:cNvSpPr txBox="1">
                <a:spLocks/>
              </p:cNvSpPr>
              <p:nvPr>
                <p:custDataLst>
                  <p:tags r:id="rId6"/>
                </p:custDataLst>
              </p:nvPr>
            </p:nvSpPr>
            <p:spPr>
              <a:xfrm>
                <a:off x="3482646" y="4655277"/>
                <a:ext cx="2452910" cy="565518"/>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lang="fr-CA" altLang="fr-FR" sz="2400" b="1">
                    <a:latin typeface="Open Sans" panose="020B0606030504020204" pitchFamily="34" charset="0"/>
                    <a:ea typeface="Open Sans" panose="020B0606030504020204" pitchFamily="34" charset="0"/>
                    <a:cs typeface="Open Sans" panose="020B0606030504020204" pitchFamily="34" charset="0"/>
                  </a:rPr>
                  <a:t>Valeurs</a:t>
                </a: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grpSp>
        <p:grpSp>
          <p:nvGrpSpPr>
            <p:cNvPr id="94" name="Groupe 93">
              <a:extLst>
                <a:ext uri="{FF2B5EF4-FFF2-40B4-BE49-F238E27FC236}">
                  <a16:creationId xmlns:a16="http://schemas.microsoft.com/office/drawing/2014/main" id="{E0D3FE1C-EC9D-8B73-F960-AA2D9D6C5AD5}"/>
                </a:ext>
              </a:extLst>
            </p:cNvPr>
            <p:cNvGrpSpPr/>
            <p:nvPr/>
          </p:nvGrpSpPr>
          <p:grpSpPr>
            <a:xfrm>
              <a:off x="-839543" y="3309015"/>
              <a:ext cx="1049185" cy="764783"/>
              <a:chOff x="6861425" y="5333113"/>
              <a:chExt cx="1153029" cy="840478"/>
            </a:xfrm>
            <a:solidFill>
              <a:schemeClr val="bg1"/>
            </a:solidFill>
          </p:grpSpPr>
          <p:grpSp>
            <p:nvGrpSpPr>
              <p:cNvPr id="95" name="Groupe 94">
                <a:extLst>
                  <a:ext uri="{FF2B5EF4-FFF2-40B4-BE49-F238E27FC236}">
                    <a16:creationId xmlns:a16="http://schemas.microsoft.com/office/drawing/2014/main" id="{824100BD-9FEB-CC84-B13F-58D6113975B6}"/>
                  </a:ext>
                </a:extLst>
              </p:cNvPr>
              <p:cNvGrpSpPr/>
              <p:nvPr/>
            </p:nvGrpSpPr>
            <p:grpSpPr>
              <a:xfrm>
                <a:off x="7054023" y="5333113"/>
                <a:ext cx="960431" cy="840478"/>
                <a:chOff x="9225919" y="1387116"/>
                <a:chExt cx="960431" cy="840478"/>
              </a:xfrm>
              <a:grpFill/>
            </p:grpSpPr>
            <p:grpSp>
              <p:nvGrpSpPr>
                <p:cNvPr id="98" name="Groupe 97">
                  <a:extLst>
                    <a:ext uri="{FF2B5EF4-FFF2-40B4-BE49-F238E27FC236}">
                      <a16:creationId xmlns:a16="http://schemas.microsoft.com/office/drawing/2014/main" id="{9917472D-DB70-15FB-2AE6-C19A4A7F4F23}"/>
                    </a:ext>
                  </a:extLst>
                </p:cNvPr>
                <p:cNvGrpSpPr/>
                <p:nvPr/>
              </p:nvGrpSpPr>
              <p:grpSpPr>
                <a:xfrm>
                  <a:off x="9443683" y="1387116"/>
                  <a:ext cx="374006" cy="492718"/>
                  <a:chOff x="-219401" y="1741068"/>
                  <a:chExt cx="1513497" cy="1993869"/>
                </a:xfrm>
                <a:grpFill/>
              </p:grpSpPr>
              <p:sp>
                <p:nvSpPr>
                  <p:cNvPr id="112" name="Ellipse 111">
                    <a:extLst>
                      <a:ext uri="{FF2B5EF4-FFF2-40B4-BE49-F238E27FC236}">
                        <a16:creationId xmlns:a16="http://schemas.microsoft.com/office/drawing/2014/main" id="{A4961CD4-109D-2ECC-F1CE-730EF607C6CE}"/>
                      </a:ext>
                    </a:extLst>
                  </p:cNvPr>
                  <p:cNvSpPr/>
                  <p:nvPr/>
                </p:nvSpPr>
                <p:spPr>
                  <a:xfrm>
                    <a:off x="133944" y="1741068"/>
                    <a:ext cx="806823" cy="806814"/>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3" name="Organigramme : Affichage 5">
                    <a:extLst>
                      <a:ext uri="{FF2B5EF4-FFF2-40B4-BE49-F238E27FC236}">
                        <a16:creationId xmlns:a16="http://schemas.microsoft.com/office/drawing/2014/main" id="{C63A09D9-E557-C396-D622-A9614E4B73EB}"/>
                      </a:ext>
                    </a:extLst>
                  </p:cNvPr>
                  <p:cNvSpPr/>
                  <p:nvPr/>
                </p:nvSpPr>
                <p:spPr>
                  <a:xfrm rot="16200000" flipV="1">
                    <a:off x="-44587" y="2396254"/>
                    <a:ext cx="1163869"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99" name="Groupe 98">
                  <a:extLst>
                    <a:ext uri="{FF2B5EF4-FFF2-40B4-BE49-F238E27FC236}">
                      <a16:creationId xmlns:a16="http://schemas.microsoft.com/office/drawing/2014/main" id="{E880E64D-50F2-5462-4DDE-314C6C7917AC}"/>
                    </a:ext>
                  </a:extLst>
                </p:cNvPr>
                <p:cNvGrpSpPr/>
                <p:nvPr/>
              </p:nvGrpSpPr>
              <p:grpSpPr>
                <a:xfrm>
                  <a:off x="9225919" y="1559778"/>
                  <a:ext cx="790385" cy="660895"/>
                  <a:chOff x="1521171" y="3826688"/>
                  <a:chExt cx="2209431" cy="1847456"/>
                </a:xfrm>
                <a:grpFill/>
              </p:grpSpPr>
              <p:grpSp>
                <p:nvGrpSpPr>
                  <p:cNvPr id="103" name="Groupe 102">
                    <a:extLst>
                      <a:ext uri="{FF2B5EF4-FFF2-40B4-BE49-F238E27FC236}">
                        <a16:creationId xmlns:a16="http://schemas.microsoft.com/office/drawing/2014/main" id="{AAA892E2-2B72-BA0C-29EC-51CDA1DC71DF}"/>
                      </a:ext>
                    </a:extLst>
                  </p:cNvPr>
                  <p:cNvGrpSpPr/>
                  <p:nvPr/>
                </p:nvGrpSpPr>
                <p:grpSpPr>
                  <a:xfrm>
                    <a:off x="1521171" y="3826688"/>
                    <a:ext cx="1045492" cy="1377330"/>
                    <a:chOff x="2776833" y="3428087"/>
                    <a:chExt cx="1513497" cy="1993880"/>
                  </a:xfrm>
                  <a:grpFill/>
                </p:grpSpPr>
                <p:sp>
                  <p:nvSpPr>
                    <p:cNvPr id="110" name="Ellipse 109">
                      <a:extLst>
                        <a:ext uri="{FF2B5EF4-FFF2-40B4-BE49-F238E27FC236}">
                          <a16:creationId xmlns:a16="http://schemas.microsoft.com/office/drawing/2014/main" id="{16808693-5C84-BE09-ADE0-5C9BE9CBDFEC}"/>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1" name="Organigramme : Affichage 5">
                      <a:extLst>
                        <a:ext uri="{FF2B5EF4-FFF2-40B4-BE49-F238E27FC236}">
                          <a16:creationId xmlns:a16="http://schemas.microsoft.com/office/drawing/2014/main" id="{27B367F0-2FB0-2FEC-1E2E-E33150E1D9E7}"/>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4" name="Groupe 103">
                    <a:extLst>
                      <a:ext uri="{FF2B5EF4-FFF2-40B4-BE49-F238E27FC236}">
                        <a16:creationId xmlns:a16="http://schemas.microsoft.com/office/drawing/2014/main" id="{E7BA0194-D9CD-3ECA-D3EF-0EBC2A2C1FAD}"/>
                      </a:ext>
                    </a:extLst>
                  </p:cNvPr>
                  <p:cNvGrpSpPr/>
                  <p:nvPr/>
                </p:nvGrpSpPr>
                <p:grpSpPr>
                  <a:xfrm>
                    <a:off x="2685110" y="3826688"/>
                    <a:ext cx="1045492" cy="1377330"/>
                    <a:chOff x="2776833" y="3428087"/>
                    <a:chExt cx="1513497" cy="1993880"/>
                  </a:xfrm>
                  <a:grpFill/>
                </p:grpSpPr>
                <p:sp>
                  <p:nvSpPr>
                    <p:cNvPr id="108" name="Ellipse 107">
                      <a:extLst>
                        <a:ext uri="{FF2B5EF4-FFF2-40B4-BE49-F238E27FC236}">
                          <a16:creationId xmlns:a16="http://schemas.microsoft.com/office/drawing/2014/main" id="{B2DE1C0B-E673-8E88-468E-7FEA1C906688}"/>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9" name="Organigramme : Affichage 5">
                      <a:extLst>
                        <a:ext uri="{FF2B5EF4-FFF2-40B4-BE49-F238E27FC236}">
                          <a16:creationId xmlns:a16="http://schemas.microsoft.com/office/drawing/2014/main" id="{96EC77FE-1BDC-94E6-8A5F-C9DE8BD93A22}"/>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5" name="Groupe 104">
                    <a:extLst>
                      <a:ext uri="{FF2B5EF4-FFF2-40B4-BE49-F238E27FC236}">
                        <a16:creationId xmlns:a16="http://schemas.microsoft.com/office/drawing/2014/main" id="{E4EA5378-D78D-1AB6-E993-F922E4DEE09B}"/>
                      </a:ext>
                    </a:extLst>
                  </p:cNvPr>
                  <p:cNvGrpSpPr/>
                  <p:nvPr/>
                </p:nvGrpSpPr>
                <p:grpSpPr>
                  <a:xfrm>
                    <a:off x="2095329" y="4296814"/>
                    <a:ext cx="1045492" cy="1377330"/>
                    <a:chOff x="2776833" y="3428087"/>
                    <a:chExt cx="1513497" cy="1993880"/>
                  </a:xfrm>
                  <a:grpFill/>
                </p:grpSpPr>
                <p:sp>
                  <p:nvSpPr>
                    <p:cNvPr id="106" name="Ellipse 105">
                      <a:extLst>
                        <a:ext uri="{FF2B5EF4-FFF2-40B4-BE49-F238E27FC236}">
                          <a16:creationId xmlns:a16="http://schemas.microsoft.com/office/drawing/2014/main" id="{0F1AB7A3-718F-7B7A-CCB4-042468DD77E3}"/>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7" name="Organigramme : Affichage 5">
                      <a:extLst>
                        <a:ext uri="{FF2B5EF4-FFF2-40B4-BE49-F238E27FC236}">
                          <a16:creationId xmlns:a16="http://schemas.microsoft.com/office/drawing/2014/main" id="{0461C367-9CE3-A2FD-9E43-A1D776D3402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nvGrpSpPr>
                <p:cNvPr id="100" name="Groupe 99">
                  <a:extLst>
                    <a:ext uri="{FF2B5EF4-FFF2-40B4-BE49-F238E27FC236}">
                      <a16:creationId xmlns:a16="http://schemas.microsoft.com/office/drawing/2014/main" id="{A24762C7-5BC9-CB66-6AA0-B1C1EBFBE0BC}"/>
                    </a:ext>
                  </a:extLst>
                </p:cNvPr>
                <p:cNvGrpSpPr/>
                <p:nvPr/>
              </p:nvGrpSpPr>
              <p:grpSpPr>
                <a:xfrm>
                  <a:off x="9812344" y="1734877"/>
                  <a:ext cx="374006" cy="492717"/>
                  <a:chOff x="2776845" y="3298254"/>
                  <a:chExt cx="1513497" cy="1993855"/>
                </a:xfrm>
                <a:grpFill/>
              </p:grpSpPr>
              <p:sp>
                <p:nvSpPr>
                  <p:cNvPr id="101" name="Ellipse 100">
                    <a:extLst>
                      <a:ext uri="{FF2B5EF4-FFF2-40B4-BE49-F238E27FC236}">
                        <a16:creationId xmlns:a16="http://schemas.microsoft.com/office/drawing/2014/main" id="{420671C3-2C0A-8380-1FCD-112350157F18}"/>
                      </a:ext>
                    </a:extLst>
                  </p:cNvPr>
                  <p:cNvSpPr/>
                  <p:nvPr/>
                </p:nvSpPr>
                <p:spPr>
                  <a:xfrm>
                    <a:off x="3130190" y="3298254"/>
                    <a:ext cx="806823" cy="806810"/>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2" name="Organigramme : Affichage 5">
                    <a:extLst>
                      <a:ext uri="{FF2B5EF4-FFF2-40B4-BE49-F238E27FC236}">
                        <a16:creationId xmlns:a16="http://schemas.microsoft.com/office/drawing/2014/main" id="{6B676FB3-DE12-35D2-9F1D-F32083B62A1A}"/>
                      </a:ext>
                    </a:extLst>
                  </p:cNvPr>
                  <p:cNvSpPr/>
                  <p:nvPr/>
                </p:nvSpPr>
                <p:spPr>
                  <a:xfrm rot="16200000" flipV="1">
                    <a:off x="2951662" y="3953429"/>
                    <a:ext cx="1163863"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96" name="Ellipse 95">
                <a:extLst>
                  <a:ext uri="{FF2B5EF4-FFF2-40B4-BE49-F238E27FC236}">
                    <a16:creationId xmlns:a16="http://schemas.microsoft.com/office/drawing/2014/main" id="{EC4CCAA6-8111-EB91-6746-EE1148EA3017}"/>
                  </a:ext>
                </a:extLst>
              </p:cNvPr>
              <p:cNvSpPr/>
              <p:nvPr/>
            </p:nvSpPr>
            <p:spPr>
              <a:xfrm>
                <a:off x="6948740" y="5673954"/>
                <a:ext cx="199377" cy="199377"/>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7" name="Organigramme : Affichage 5">
                <a:extLst>
                  <a:ext uri="{FF2B5EF4-FFF2-40B4-BE49-F238E27FC236}">
                    <a16:creationId xmlns:a16="http://schemas.microsoft.com/office/drawing/2014/main" id="{ADBF3890-C90B-2DCF-5B1E-A737C170FBD1}"/>
                  </a:ext>
                </a:extLst>
              </p:cNvPr>
              <p:cNvSpPr/>
              <p:nvPr/>
            </p:nvSpPr>
            <p:spPr>
              <a:xfrm rot="16200000" flipV="1">
                <a:off x="6904622" y="5835862"/>
                <a:ext cx="287611" cy="374006"/>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pic>
          <p:nvPicPr>
            <p:cNvPr id="114" name="Graphique 113" descr="Cœur avec un remplissage uni">
              <a:extLst>
                <a:ext uri="{FF2B5EF4-FFF2-40B4-BE49-F238E27FC236}">
                  <a16:creationId xmlns:a16="http://schemas.microsoft.com/office/drawing/2014/main" id="{9732B575-EEBF-AD8E-FCA7-564774F00168}"/>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40281" y="3991976"/>
              <a:ext cx="650660" cy="650660"/>
            </a:xfrm>
            <a:prstGeom prst="rect">
              <a:avLst/>
            </a:prstGeom>
          </p:spPr>
        </p:pic>
        <p:pic>
          <p:nvPicPr>
            <p:cNvPr id="115" name="Graphique 114" descr="Poignée de main avec un remplissage uni">
              <a:extLst>
                <a:ext uri="{FF2B5EF4-FFF2-40B4-BE49-F238E27FC236}">
                  <a16:creationId xmlns:a16="http://schemas.microsoft.com/office/drawing/2014/main" id="{5BEC6425-937E-6889-EA1B-918D42DFECB8}"/>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39543" y="4243110"/>
              <a:ext cx="1049184" cy="1049184"/>
            </a:xfrm>
            <a:prstGeom prst="rect">
              <a:avLst/>
            </a:prstGeom>
          </p:spPr>
        </p:pic>
      </p:grpSp>
    </p:spTree>
    <p:extLst>
      <p:ext uri="{BB962C8B-B14F-4D97-AF65-F5344CB8AC3E}">
        <p14:creationId xmlns:p14="http://schemas.microsoft.com/office/powerpoint/2010/main" val="388849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72D7D5-7890-4F1A-9827-729A782895AD}">
  <ds:schemaRefs>
    <ds:schemaRef ds:uri="http://schemas.microsoft.com/sharepoint/v3/contenttype/forms"/>
  </ds:schemaRefs>
</ds:datastoreItem>
</file>

<file path=customXml/itemProps2.xml><?xml version="1.0" encoding="utf-8"?>
<ds:datastoreItem xmlns:ds="http://schemas.openxmlformats.org/officeDocument/2006/customXml" ds:itemID="{410F3497-25AA-4CED-9DB6-6A07C654AE8D}">
  <ds:schemaRefs>
    <ds:schemaRef ds:uri="4089a433-1ed9-4eb1-90a2-2157aecae93d"/>
    <ds:schemaRef ds:uri="5f23f9c8-bac7-42ba-8538-2846167e7c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712018E-FFD4-4D03-8AD1-1605D655E171}"/>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10</Slides>
  <Notes>10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Thème Office</vt:lpstr>
      <vt:lpstr>PowerPoint Presentation</vt:lpstr>
      <vt:lpstr>Question 1</vt:lpstr>
      <vt:lpstr>Question 2</vt:lpstr>
      <vt:lpstr>PowerPoint Presentation</vt:lpstr>
      <vt:lpstr>PowerPoint Presentation</vt:lpstr>
      <vt:lpstr>Vrai ou faux?</vt:lpstr>
      <vt:lpstr>Vrai ou faux?</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revision>1</cp:revision>
  <dcterms:created xsi:type="dcterms:W3CDTF">2024-04-03T12:35:10Z</dcterms:created>
  <dcterms:modified xsi:type="dcterms:W3CDTF">2026-08-18T14:13:14Z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