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1.xml" ContentType="application/vnd.openxmlformats-officedocument.presentationml.notesSlide+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3.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7.xml" ContentType="application/vnd.openxmlformats-officedocument.presentationml.notesSlide+xml"/>
  <Override PartName="/ppt/tags/tag70.xml" ContentType="application/vnd.openxmlformats-officedocument.presentationml.tags+xml"/>
  <Override PartName="/ppt/notesSlides/notesSlide1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9.xml" ContentType="application/vnd.openxmlformats-officedocument.presentationml.notesSlide+xml"/>
  <Override PartName="/ppt/tags/tag88.xml" ContentType="application/vnd.openxmlformats-officedocument.presentationml.tags+xml"/>
  <Override PartName="/ppt/notesSlides/notesSlide20.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2.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4.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5.xml" ContentType="application/vnd.openxmlformats-officedocument.presentationml.notesSlide+xml"/>
  <Override PartName="/ppt/tags/tag114.xml" ContentType="application/vnd.openxmlformats-officedocument.presentationml.tags+xml"/>
  <Override PartName="/ppt/notesSlides/notesSlide26.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27.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28.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29.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30.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3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32.xml" ContentType="application/vnd.openxmlformats-officedocument.presentationml.notesSlide+xml"/>
  <Override PartName="/ppt/tags/tag127.xml" ContentType="application/vnd.openxmlformats-officedocument.presentationml.tags+xml"/>
  <Override PartName="/ppt/notesSlides/notesSlide33.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34.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35.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36.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37.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38.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3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40.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41.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42.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43.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44.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45.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46.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47.xml" ContentType="application/vnd.openxmlformats-officedocument.presentationml.notesSlide+xml"/>
  <Override PartName="/ppt/tags/tag200.xml" ContentType="application/vnd.openxmlformats-officedocument.presentationml.tags+xml"/>
  <Override PartName="/ppt/notesSlides/notesSlide48.xml" ContentType="application/vnd.openxmlformats-officedocument.presentationml.notesSlide+xml"/>
  <Override PartName="/ppt/tags/tag201.xml" ContentType="application/vnd.openxmlformats-officedocument.presentationml.tags+xml"/>
  <Override PartName="/ppt/notesSlides/notesSlide49.xml" ContentType="application/vnd.openxmlformats-officedocument.presentationml.notesSlide+xml"/>
  <Override PartName="/ppt/tags/tag202.xml" ContentType="application/vnd.openxmlformats-officedocument.presentationml.tags+xml"/>
  <Override PartName="/ppt/notesSlides/notesSlide50.xml" ContentType="application/vnd.openxmlformats-officedocument.presentationml.notesSlide+xml"/>
  <Override PartName="/ppt/tags/tag203.xml" ContentType="application/vnd.openxmlformats-officedocument.presentationml.tags+xml"/>
  <Override PartName="/ppt/notesSlides/notesSlide51.xml" ContentType="application/vnd.openxmlformats-officedocument.presentationml.notesSlide+xml"/>
  <Override PartName="/ppt/tags/tag204.xml" ContentType="application/vnd.openxmlformats-officedocument.presentationml.tags+xml"/>
  <Override PartName="/ppt/notesSlides/notesSlide52.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53.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54.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55.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56.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656" r:id="rId6"/>
    <p:sldMasterId id="2147483674" r:id="rId7"/>
  </p:sldMasterIdLst>
  <p:notesMasterIdLst>
    <p:notesMasterId r:id="rId65"/>
  </p:notesMasterIdLst>
  <p:handoutMasterIdLst>
    <p:handoutMasterId r:id="rId66"/>
  </p:handoutMasterIdLst>
  <p:sldIdLst>
    <p:sldId id="256" r:id="rId8"/>
    <p:sldId id="258" r:id="rId9"/>
    <p:sldId id="403" r:id="rId10"/>
    <p:sldId id="384" r:id="rId11"/>
    <p:sldId id="412" r:id="rId12"/>
    <p:sldId id="317" r:id="rId13"/>
    <p:sldId id="385" r:id="rId14"/>
    <p:sldId id="312" r:id="rId15"/>
    <p:sldId id="313" r:id="rId16"/>
    <p:sldId id="400" r:id="rId17"/>
    <p:sldId id="358" r:id="rId18"/>
    <p:sldId id="383" r:id="rId19"/>
    <p:sldId id="428" r:id="rId20"/>
    <p:sldId id="359" r:id="rId21"/>
    <p:sldId id="401" r:id="rId22"/>
    <p:sldId id="360" r:id="rId23"/>
    <p:sldId id="422" r:id="rId24"/>
    <p:sldId id="417" r:id="rId25"/>
    <p:sldId id="410" r:id="rId26"/>
    <p:sldId id="419" r:id="rId27"/>
    <p:sldId id="423" r:id="rId28"/>
    <p:sldId id="424" r:id="rId29"/>
    <p:sldId id="425" r:id="rId30"/>
    <p:sldId id="426" r:id="rId31"/>
    <p:sldId id="427" r:id="rId32"/>
    <p:sldId id="259" r:id="rId33"/>
    <p:sldId id="324" r:id="rId34"/>
    <p:sldId id="326" r:id="rId35"/>
    <p:sldId id="327" r:id="rId36"/>
    <p:sldId id="328" r:id="rId37"/>
    <p:sldId id="392" r:id="rId38"/>
    <p:sldId id="418" r:id="rId39"/>
    <p:sldId id="307" r:id="rId40"/>
    <p:sldId id="337" r:id="rId41"/>
    <p:sldId id="338" r:id="rId42"/>
    <p:sldId id="335" r:id="rId43"/>
    <p:sldId id="340" r:id="rId44"/>
    <p:sldId id="342" r:id="rId45"/>
    <p:sldId id="343" r:id="rId46"/>
    <p:sldId id="344" r:id="rId47"/>
    <p:sldId id="371" r:id="rId48"/>
    <p:sldId id="373" r:id="rId49"/>
    <p:sldId id="374" r:id="rId50"/>
    <p:sldId id="421" r:id="rId51"/>
    <p:sldId id="405" r:id="rId52"/>
    <p:sldId id="402" r:id="rId53"/>
    <p:sldId id="376" r:id="rId54"/>
    <p:sldId id="393" r:id="rId55"/>
    <p:sldId id="377" r:id="rId56"/>
    <p:sldId id="397" r:id="rId57"/>
    <p:sldId id="398" r:id="rId58"/>
    <p:sldId id="399" r:id="rId59"/>
    <p:sldId id="345" r:id="rId60"/>
    <p:sldId id="394" r:id="rId61"/>
    <p:sldId id="415" r:id="rId62"/>
    <p:sldId id="420" r:id="rId63"/>
    <p:sldId id="304" r:id="rId64"/>
  </p:sldIdLst>
  <p:sldSz cx="9144000" cy="5143500" type="screen16x9"/>
  <p:notesSz cx="7023100" cy="93091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C1B70E-2F07-5542-6A6B-CE0312BC7F68}" name="Joël Beaulieu" initials="JB" userId="S::jbeaulieu2@electionsquebec.qc.ca::c7f672e2-3153-4a7a-a5b9-c79b675f9b3c" providerId="AD"/>
  <p188:author id="{0C25C910-664C-928B-7D59-59E12AD1A84B}" name="Marie-France Côté" initials="MC" userId="S::mfcote@electionsquebec.qc.ca::ffbd56f7-a3b5-4291-93e1-3b5eb698f680" providerId="AD"/>
  <p188:author id="{6E1F14B9-4BFB-BC01-5CB4-C80239A1BCD8}" name="Catherine Lebossé" initials="CL" userId="S::CLebosse@electionsquebec.qc.ca::ed73c8c4-4b80-4d34-8775-49acab88a2c9" providerId="AD"/>
  <p188:author id="{2B8BE6BE-A900-1214-44D5-805A0F0807D7}" name="Judy Tweddell" initials="JT" userId="S::JTweddell@electionsquebec.qc.ca::f3b684a5-0c0d-4b43-adf0-ea3726fda8ba" providerId="AD"/>
  <p188:author id="{F75588D4-E2AC-728B-B5A8-2EB874CEFA59}" name="Jean Marcoux" initials="JM" userId="S::JMarcoux@electionsquebec.qc.ca::9e31bdc5-bd18-403b-83a8-4b13499795a5" providerId="AD"/>
  <p188:author id="{08F42DF3-785F-84D0-D0AA-D1A4D154FE3C}" name="Élaine Lajoie" initials="ÉL" userId="S::ELajoie@electionsquebec.qc.ca::1ce40b26-d8b2-4248-b96e-5e08603a41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y Tweddell" initials="JT" lastIdx="46" clrIdx="0">
    <p:extLst>
      <p:ext uri="{19B8F6BF-5375-455C-9EA6-DF929625EA0E}">
        <p15:presenceInfo xmlns:p15="http://schemas.microsoft.com/office/powerpoint/2012/main" userId="S::JTweddell@electionsquebec.qc.ca::f3b684a5-0c0d-4b43-adf0-ea3726fda8ba" providerId="AD"/>
      </p:ext>
    </p:extLst>
  </p:cmAuthor>
  <p:cmAuthor id="2" name="Monica Rosales" initials="MR" lastIdx="34" clrIdx="1">
    <p:extLst>
      <p:ext uri="{19B8F6BF-5375-455C-9EA6-DF929625EA0E}">
        <p15:presenceInfo xmlns:p15="http://schemas.microsoft.com/office/powerpoint/2012/main" userId="S::Mrosales@electionsquebec.qc.ca::3bcf7802-5679-4bdc-ba36-2ee1d809eb7e" providerId="AD"/>
      </p:ext>
    </p:extLst>
  </p:cmAuthor>
  <p:cmAuthor id="3" name="Geneviève Binet" initials="GB" lastIdx="8" clrIdx="2">
    <p:extLst>
      <p:ext uri="{19B8F6BF-5375-455C-9EA6-DF929625EA0E}">
        <p15:presenceInfo xmlns:p15="http://schemas.microsoft.com/office/powerpoint/2012/main" userId="S::gbinet@electionsquebec.qc.ca::4a5b9ce8-8859-4aa5-a087-ced901878296" providerId="AD"/>
      </p:ext>
    </p:extLst>
  </p:cmAuthor>
  <p:cmAuthor id="4" name="Élaine Lajoie" initials="ÉL" lastIdx="2" clrIdx="3">
    <p:extLst>
      <p:ext uri="{19B8F6BF-5375-455C-9EA6-DF929625EA0E}">
        <p15:presenceInfo xmlns:p15="http://schemas.microsoft.com/office/powerpoint/2012/main" userId="Élaine Lajo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82"/>
    <a:srgbClr val="7DFAD4"/>
    <a:srgbClr val="FCF2CA"/>
    <a:srgbClr val="FFF7BF"/>
    <a:srgbClr val="FDFEC4"/>
    <a:srgbClr val="FDF9C5"/>
    <a:srgbClr val="E1FFFA"/>
    <a:srgbClr val="E1FFFD"/>
    <a:srgbClr val="00A09A"/>
    <a:srgbClr val="D5F3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7"/>
    <p:restoredTop sz="89199" autoAdjust="0"/>
  </p:normalViewPr>
  <p:slideViewPr>
    <p:cSldViewPr snapToGrid="0">
      <p:cViewPr varScale="1">
        <p:scale>
          <a:sx n="93" d="100"/>
          <a:sy n="93" d="100"/>
        </p:scale>
        <p:origin x="950" y="67"/>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6112" y="18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660E90C-D806-D613-0616-CA79F9C0DEBA}"/>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372C2C8-AC25-A854-0AEF-EB425DF4EDFC}"/>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0F2089D8-B431-2C47-8AF6-36FBE809B0E7}" type="datetimeFigureOut">
              <a:rPr lang="fr-FR" smtClean="0"/>
              <a:t>02/10/2025</a:t>
            </a:fld>
            <a:endParaRPr lang="fr-FR"/>
          </a:p>
        </p:txBody>
      </p:sp>
      <p:sp>
        <p:nvSpPr>
          <p:cNvPr id="4" name="Espace réservé du pied de page 3">
            <a:extLst>
              <a:ext uri="{FF2B5EF4-FFF2-40B4-BE49-F238E27FC236}">
                <a16:creationId xmlns:a16="http://schemas.microsoft.com/office/drawing/2014/main" id="{31FF043F-7C95-DCEC-34B5-4D1DDF5B28A6}"/>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B44845F-CB0C-28EB-3021-66F5B66D58A9}"/>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15F165B2-4BC1-2C4C-87CB-CC862C523DEA}" type="slidenum">
              <a:rPr lang="fr-FR" smtClean="0"/>
              <a:t>‹#›</a:t>
            </a:fld>
            <a:endParaRPr lang="fr-FR"/>
          </a:p>
        </p:txBody>
      </p:sp>
    </p:spTree>
    <p:extLst>
      <p:ext uri="{BB962C8B-B14F-4D97-AF65-F5344CB8AC3E}">
        <p14:creationId xmlns:p14="http://schemas.microsoft.com/office/powerpoint/2010/main" val="4199407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A"/>
          </a:p>
        </p:txBody>
      </p:sp>
      <p:sp>
        <p:nvSpPr>
          <p:cNvPr id="3" name="Espace réservé de la date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AF93F8B-126A-48C5-A0D0-3B4863A58AF5}" type="datetimeFigureOut">
              <a:rPr lang="fr-CA" smtClean="0"/>
              <a:t>2025-10-02</a:t>
            </a:fld>
            <a:endParaRPr lang="fr-CA"/>
          </a:p>
        </p:txBody>
      </p:sp>
      <p:sp>
        <p:nvSpPr>
          <p:cNvPr id="4" name="Espace réservé de l'image des diapositives 3"/>
          <p:cNvSpPr>
            <a:spLocks noGrp="1" noRot="1" noChangeAspect="1"/>
          </p:cNvSpPr>
          <p:nvPr>
            <p:ph type="sldImg" idx="2"/>
          </p:nvPr>
        </p:nvSpPr>
        <p:spPr>
          <a:xfrm>
            <a:off x="671513" y="466725"/>
            <a:ext cx="5680075" cy="3195638"/>
          </a:xfrm>
          <a:prstGeom prst="rect">
            <a:avLst/>
          </a:prstGeom>
          <a:noFill/>
          <a:ln w="12700">
            <a:solidFill>
              <a:prstClr val="black"/>
            </a:solidFill>
          </a:ln>
        </p:spPr>
        <p:txBody>
          <a:bodyPr vert="horz" lIns="93324" tIns="46662" rIns="93324" bIns="46662" rtlCol="0" anchor="ctr"/>
          <a:lstStyle/>
          <a:p>
            <a:endParaRPr lang="fr-CA"/>
          </a:p>
        </p:txBody>
      </p:sp>
      <p:sp>
        <p:nvSpPr>
          <p:cNvPr id="5" name="Espace réservé des commentaires 4"/>
          <p:cNvSpPr>
            <a:spLocks noGrp="1"/>
          </p:cNvSpPr>
          <p:nvPr>
            <p:ph type="body" sz="quarter" idx="3"/>
          </p:nvPr>
        </p:nvSpPr>
        <p:spPr>
          <a:xfrm>
            <a:off x="391160" y="3816257"/>
            <a:ext cx="6258559" cy="5025772"/>
          </a:xfrm>
          <a:prstGeom prst="rect">
            <a:avLst/>
          </a:prstGeom>
        </p:spPr>
        <p:txBody>
          <a:bodyPr vert="horz" lIns="93324" tIns="46662" rIns="93324" bIns="46662"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87691F1-964E-4E27-9A07-327281894A65}" type="slidenum">
              <a:rPr lang="fr-CA" smtClean="0"/>
              <a:t>‹#›</a:t>
            </a:fld>
            <a:endParaRPr lang="fr-CA"/>
          </a:p>
        </p:txBody>
      </p:sp>
    </p:spTree>
    <p:extLst>
      <p:ext uri="{BB962C8B-B14F-4D97-AF65-F5344CB8AC3E}">
        <p14:creationId xmlns:p14="http://schemas.microsoft.com/office/powerpoint/2010/main" val="114811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important:%20Expliquer%20que%20le%20recomptage%20des%20votes%20existe,%20que%20&#231;a%20arrive%20pour%20diff&#233;rentes%20raisons%20notamment%20lorsque%20les%20r&#233;sultats%20sont%20serr&#233;s%20entre%20les%20deux%20premi&#232;res%20candidatures.%20Toutefois,%20dans%20l&#8217;histoire%20des%20&#233;lections%20provinciales,%20c&#8217;est%20tr&#232;s%20rarement%20arriv&#233;%20que%20le%20recomptage%20modifie%20le%20r&#233;sultat%20d&#8217;une%20&#233;lection.%20Pour%20plus%20de%20d&#233;tails,%20consulter%20la%20section%20d&#233;pouillement%20des%20votes%20et%20diffusion%20des%20r&#233;sultats%20&#233;lectoraux%20sur%20le%20site%20Web%20d&#8217;&#201;lections%20Qu&#233;bec."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lectionsquebec.qc.ca/cartes-electorales/circonscriptions-provincial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electionsquebec.qc.ca/provinciales/fr/informer.php"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0250" y="466725"/>
            <a:ext cx="5561013" cy="3127375"/>
          </a:xfrm>
        </p:spPr>
      </p:sp>
      <p:sp>
        <p:nvSpPr>
          <p:cNvPr id="3" name="Espace réservé des commentaires 2"/>
          <p:cNvSpPr>
            <a:spLocks noGrp="1"/>
          </p:cNvSpPr>
          <p:nvPr>
            <p:ph type="body" idx="1"/>
          </p:nvPr>
        </p:nvSpPr>
        <p:spPr/>
        <p:txBody>
          <a:bodyPr/>
          <a:lstStyle/>
          <a:p>
            <a:pPr>
              <a:spcAft>
                <a:spcPts val="612"/>
              </a:spcAft>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p>
          <a:p>
            <a:r>
              <a:rPr lang="fr-CA"/>
              <a:t>Afficher cette diapositive et présenter la situation d’apprentissage et d’évaluation. </a:t>
            </a:r>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1</a:t>
            </a:fld>
            <a:endParaRPr lang="fr-CA"/>
          </a:p>
        </p:txBody>
      </p:sp>
    </p:spTree>
    <p:extLst>
      <p:ext uri="{BB962C8B-B14F-4D97-AF65-F5344CB8AC3E}">
        <p14:creationId xmlns:p14="http://schemas.microsoft.com/office/powerpoint/2010/main" val="499484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1513" y="466725"/>
            <a:ext cx="5680075" cy="3195638"/>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lgn="ctr"/>
            <a:r>
              <a:rPr lang="fr-CA" i="1">
                <a:highlight>
                  <a:srgbClr val="FFF7BF"/>
                </a:highlight>
              </a:rPr>
              <a:t>Connais-tu d’autres droits et libertés protégés par ces chartes?</a:t>
            </a:r>
          </a:p>
          <a:p>
            <a:br>
              <a:rPr lang="fr-CA">
                <a:effectLst/>
                <a:highlight>
                  <a:srgbClr val="FFF7BF"/>
                </a:highlight>
              </a:rPr>
            </a:br>
            <a:r>
              <a:rPr lang="fr-CA"/>
              <a:t>Exemples de droits et libertés fondamentales : </a:t>
            </a:r>
          </a:p>
          <a:p>
            <a:pPr lvl="0"/>
            <a:r>
              <a:rPr lang="fr-CA"/>
              <a:t>Liberté de conscience</a:t>
            </a:r>
          </a:p>
          <a:p>
            <a:pPr defTabSz="933237">
              <a:defRPr/>
            </a:pPr>
            <a:r>
              <a:rPr lang="fr-CA"/>
              <a:t>Liberté de religion</a:t>
            </a:r>
          </a:p>
          <a:p>
            <a:pPr defTabSz="933237">
              <a:defRPr/>
            </a:pPr>
            <a:r>
              <a:rPr lang="fr-CA"/>
              <a:t>Liberté d’opinion</a:t>
            </a:r>
          </a:p>
          <a:p>
            <a:pPr defTabSz="933237">
              <a:defRPr/>
            </a:pPr>
            <a:r>
              <a:rPr lang="fr-CA"/>
              <a:t>Liberté de réunion pacifique</a:t>
            </a:r>
          </a:p>
          <a:p>
            <a:pPr defTabSz="933237">
              <a:defRPr/>
            </a:pPr>
            <a:r>
              <a:rPr lang="fr-CA"/>
              <a:t>Liberté d’expression</a:t>
            </a:r>
          </a:p>
          <a:p>
            <a:pPr lvl="0"/>
            <a:r>
              <a:rPr lang="fr-CA"/>
              <a:t>Liberté d’association</a:t>
            </a:r>
          </a:p>
          <a:p>
            <a:pPr lvl="0"/>
            <a:endParaRPr lang="fr-CA"/>
          </a:p>
          <a:p>
            <a:r>
              <a:rPr lang="fr-CA"/>
              <a:t>Les libertés d’expression, d’opinion et d’association sont des libertés importantes en démocratie.</a:t>
            </a:r>
          </a:p>
          <a:p>
            <a:endParaRPr lang="fr-CA"/>
          </a:p>
          <a:p>
            <a:r>
              <a:rPr lang="fr-CA"/>
              <a:t>Ce sont toutes des libertés fondamentales protégées par les chartes canadiennes et québécoises.</a:t>
            </a:r>
          </a:p>
          <a:p>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10</a:t>
            </a:fld>
            <a:endParaRPr lang="fr-CA"/>
          </a:p>
        </p:txBody>
      </p:sp>
    </p:spTree>
    <p:extLst>
      <p:ext uri="{BB962C8B-B14F-4D97-AF65-F5344CB8AC3E}">
        <p14:creationId xmlns:p14="http://schemas.microsoft.com/office/powerpoint/2010/main" val="3631956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a:xfrm>
            <a:off x="391160" y="3816257"/>
            <a:ext cx="6258559" cy="5151116"/>
          </a:xfrm>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spcAft>
                <a:spcPts val="612"/>
              </a:spcAft>
            </a:pPr>
            <a:r>
              <a:rPr lang="fr-CA"/>
              <a:t>Le droit de vote est aussi protégé par des lois qui encadrent le processus électoral et qui veillent à ce que les citoyens puissent exercer leur droit de vote librement et en toute sécurité.</a:t>
            </a:r>
          </a:p>
          <a:p>
            <a:pPr>
              <a:spcAft>
                <a:spcPts val="612"/>
              </a:spcAft>
            </a:pPr>
            <a:r>
              <a:rPr lang="fr-CA"/>
              <a:t>Des organismes sont responsables de faire respecter ces lois et d’organiser des élections justes et accessibles à tous. </a:t>
            </a:r>
          </a:p>
          <a:p>
            <a:pPr lvl="1">
              <a:spcAft>
                <a:spcPts val="612"/>
              </a:spcAft>
            </a:pPr>
            <a:r>
              <a:rPr lang="fr-CA" i="1">
                <a:highlight>
                  <a:srgbClr val="FFF7BF"/>
                </a:highlight>
              </a:rPr>
              <a:t>Connaissez-vous ces organismes?</a:t>
            </a:r>
            <a:endParaRPr lang="fr-CA" kern="1200">
              <a:solidFill>
                <a:schemeClr val="tx1"/>
              </a:solidFill>
              <a:effectLst/>
              <a:highlight>
                <a:srgbClr val="FFF7BF"/>
              </a:highlight>
              <a:latin typeface="+mn-lt"/>
              <a:ea typeface="+mn-ea"/>
              <a:cs typeface="+mn-cs"/>
            </a:endParaRPr>
          </a:p>
          <a:p>
            <a:r>
              <a:rPr lang="fr-CA" b="1"/>
              <a:t>Réponses</a:t>
            </a:r>
            <a:r>
              <a:rPr lang="fr-CA"/>
              <a:t> :</a:t>
            </a:r>
          </a:p>
          <a:p>
            <a:pPr marL="174982" indent="-174982">
              <a:buFont typeface="Arial" panose="020B0604020202020204" pitchFamily="34" charset="0"/>
              <a:buChar char="•"/>
            </a:pPr>
            <a:r>
              <a:rPr lang="fr-CA"/>
              <a:t>Au Canada : Élections Canada</a:t>
            </a:r>
          </a:p>
          <a:p>
            <a:pPr marL="174982" indent="-174982">
              <a:buFont typeface="Arial" panose="020B0604020202020204" pitchFamily="34" charset="0"/>
              <a:buChar char="•"/>
            </a:pPr>
            <a:r>
              <a:rPr lang="fr-CA"/>
              <a:t>Au Québec : Élections Québec</a:t>
            </a:r>
          </a:p>
          <a:p>
            <a:pPr marL="174982" indent="-174982">
              <a:buFont typeface="Arial" panose="020B0604020202020204" pitchFamily="34" charset="0"/>
              <a:buChar char="•"/>
            </a:pPr>
            <a:r>
              <a:rPr lang="fr-CA"/>
              <a:t>Dans les autres provinces : Élections et le nom de la province</a:t>
            </a:r>
          </a:p>
          <a:p>
            <a:pPr>
              <a:spcAft>
                <a:spcPts val="612"/>
              </a:spcAft>
            </a:pPr>
            <a:r>
              <a:rPr lang="fr-CA"/>
              <a:t>Ce sont des organismes </a:t>
            </a:r>
            <a:r>
              <a:rPr lang="fr-CA" b="1"/>
              <a:t>neutres</a:t>
            </a:r>
            <a:r>
              <a:rPr lang="fr-CA"/>
              <a:t> et </a:t>
            </a:r>
            <a:r>
              <a:rPr lang="fr-CA" b="1"/>
              <a:t>indépendants</a:t>
            </a:r>
            <a:r>
              <a:rPr lang="fr-CA"/>
              <a:t> qui sont responsables d’organiser et de superviser la tenue des élections, de faire respecter la </a:t>
            </a:r>
            <a:r>
              <a:rPr lang="fr-CA" i="1"/>
              <a:t>Loi électorale</a:t>
            </a:r>
            <a:r>
              <a:rPr lang="fr-CA"/>
              <a:t> et de s’assurer que les droits électoraux des citoyens sont respectés. </a:t>
            </a:r>
            <a:endParaRPr lang="fr-CA" i="1"/>
          </a:p>
          <a:p>
            <a:pPr lvl="1">
              <a:spcAft>
                <a:spcPts val="612"/>
              </a:spcAft>
            </a:pPr>
            <a:r>
              <a:rPr lang="fr-CA" b="0" i="1" kern="1200">
                <a:solidFill>
                  <a:schemeClr val="tx1"/>
                </a:solidFill>
                <a:effectLst/>
                <a:highlight>
                  <a:srgbClr val="FFF7BF"/>
                </a:highlight>
                <a:latin typeface="+mn-lt"/>
                <a:ea typeface="+mn-ea"/>
                <a:cs typeface="+mn-cs"/>
              </a:rPr>
              <a:t>Pourquoi est-ce important que ces organismes soient neutres?</a:t>
            </a:r>
            <a:endParaRPr lang="fr-CA" kern="1200">
              <a:solidFill>
                <a:schemeClr val="tx1"/>
              </a:solidFill>
              <a:effectLst/>
              <a:highlight>
                <a:srgbClr val="FFF7BF"/>
              </a:highlight>
              <a:latin typeface="+mn-lt"/>
              <a:ea typeface="+mn-ea"/>
              <a:cs typeface="+mn-cs"/>
            </a:endParaRPr>
          </a:p>
          <a:p>
            <a:pPr>
              <a:spcAft>
                <a:spcPts val="612"/>
              </a:spcAft>
            </a:pPr>
            <a:r>
              <a:rPr lang="fr-CA" b="1"/>
              <a:t>Réponse</a:t>
            </a:r>
            <a:r>
              <a:rPr lang="fr-CA"/>
              <a:t>  :</a:t>
            </a:r>
            <a:br>
              <a:rPr lang="fr-CA"/>
            </a:br>
            <a:r>
              <a:rPr lang="fr-CA"/>
              <a:t>La neutralité des organismes assure le respect de la loi électorale ainsi que la protection des droits de tous les citoyens et de toutes les citoyennes; elle garantit qu’ils peuvent exercer ce droit de façon libre. En d’autres mots, elle fait en sorte que vous puissiez voter librement, en toute sécurité et de manière confidentielle. L’organisme est indépendant du gouvernement en place.</a:t>
            </a: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11</a:t>
            </a:fld>
            <a:endParaRPr lang="fr-CA"/>
          </a:p>
        </p:txBody>
      </p:sp>
    </p:spTree>
    <p:extLst>
      <p:ext uri="{BB962C8B-B14F-4D97-AF65-F5344CB8AC3E}">
        <p14:creationId xmlns:p14="http://schemas.microsoft.com/office/powerpoint/2010/main" val="3186256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a:xfrm>
            <a:off x="613064" y="3818659"/>
            <a:ext cx="6036655" cy="5023370"/>
          </a:xfrm>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lvl="1"/>
            <a:r>
              <a:rPr lang="fr-CA" i="1">
                <a:highlight>
                  <a:srgbClr val="FFF7BF"/>
                </a:highlight>
              </a:rPr>
              <a:t>Comment organise-t-on des élections? </a:t>
            </a:r>
          </a:p>
          <a:p>
            <a:endParaRPr lang="fr-CA"/>
          </a:p>
          <a:p>
            <a:r>
              <a:rPr lang="fr-CA"/>
              <a:t>C’est ce que vous allez découvrir avec l’activité portant sur la carte électorale participative.</a:t>
            </a: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12</a:t>
            </a:fld>
            <a:endParaRPr lang="fr-CA"/>
          </a:p>
        </p:txBody>
      </p:sp>
    </p:spTree>
    <p:extLst>
      <p:ext uri="{BB962C8B-B14F-4D97-AF65-F5344CB8AC3E}">
        <p14:creationId xmlns:p14="http://schemas.microsoft.com/office/powerpoint/2010/main" val="2349079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endParaRPr lang="fr-CA" baseline="0" dirty="0"/>
          </a:p>
          <a:p>
            <a:pPr>
              <a:spcAft>
                <a:spcPts val="612"/>
              </a:spcAft>
            </a:pPr>
            <a:r>
              <a:rPr lang="fr-CA" dirty="0">
                <a:effectLst/>
                <a:ea typeface="Calibri" panose="020F0502020204030204" pitchFamily="34" charset="0"/>
                <a:cs typeface="Arial" panose="020B0604020202020204" pitchFamily="34" charset="0"/>
              </a:rPr>
              <a:t>Le Canada est une fédération, un système politique où les pouvoirs et les responsabilités sont partagés entre au moins deux ordres de gouvernement. </a:t>
            </a:r>
            <a:r>
              <a:rPr lang="fr-CA" strike="noStrike" kern="1200" dirty="0">
                <a:solidFill>
                  <a:schemeClr val="tx1"/>
                </a:solidFill>
                <a:effectLst/>
                <a:ea typeface="+mn-ea"/>
                <a:cs typeface="+mn-cs"/>
              </a:rPr>
              <a:t>Le pays est divisé en dix provinces et trois territoires. </a:t>
            </a:r>
            <a:endParaRPr lang="fr-CA" strike="noStrike" dirty="0">
              <a:effectLst/>
              <a:ea typeface="Calibri" panose="020F0502020204030204" pitchFamily="34" charset="0"/>
              <a:cs typeface="Arial" panose="020B0604020202020204" pitchFamily="34" charset="0"/>
            </a:endParaRPr>
          </a:p>
          <a:p>
            <a:pPr>
              <a:spcAft>
                <a:spcPts val="612"/>
              </a:spcAft>
            </a:pPr>
            <a:r>
              <a:rPr lang="fr-CA" strike="noStrike" kern="1200" dirty="0">
                <a:solidFill>
                  <a:schemeClr val="tx1"/>
                </a:solidFill>
                <a:effectLst/>
                <a:ea typeface="+mn-ea"/>
                <a:cs typeface="+mn-cs"/>
              </a:rPr>
              <a:t>Le gouvernement central, c’est-à-dire l’État fédéral, prend des décisions concernant l’ensemble du pays. Par exemple, les lois touchant la citoyenneté, la monnaie</a:t>
            </a:r>
            <a:r>
              <a:rPr lang="fr-CA" dirty="0"/>
              <a:t> et </a:t>
            </a:r>
            <a:r>
              <a:rPr lang="fr-CA" strike="noStrike" kern="1200" dirty="0">
                <a:solidFill>
                  <a:schemeClr val="tx1"/>
                </a:solidFill>
                <a:effectLst/>
                <a:ea typeface="+mn-ea"/>
                <a:cs typeface="+mn-cs"/>
              </a:rPr>
              <a:t>la défense sont votées par le parlement canadien et ce sont les mêmes pour tout le Canada. </a:t>
            </a:r>
            <a:r>
              <a:rPr lang="fr-CA" dirty="0">
                <a:effectLst/>
                <a:ea typeface="Calibri" panose="020F0502020204030204" pitchFamily="34" charset="0"/>
                <a:cs typeface="Arial" panose="020B0604020202020204" pitchFamily="34" charset="0"/>
              </a:rPr>
              <a:t>C’est pourquoi on parle de la citoyenneté canadienne, du dollar canadien ou encore des Forces armées canadiennes. </a:t>
            </a:r>
            <a:r>
              <a:rPr lang="fr-CA" b="1" dirty="0">
                <a:effectLst/>
                <a:ea typeface="Calibri" panose="020F0502020204030204" pitchFamily="34" charset="0"/>
                <a:cs typeface="Arial" panose="020B0604020202020204" pitchFamily="34" charset="0"/>
              </a:rPr>
              <a:t>Le parlement du Canada est à Ottawa</a:t>
            </a:r>
            <a:r>
              <a:rPr lang="fr-CA" dirty="0">
                <a:effectLst/>
                <a:ea typeface="Calibri" panose="020F0502020204030204" pitchFamily="34" charset="0"/>
                <a:cs typeface="Arial" panose="020B0604020202020204" pitchFamily="34" charset="0"/>
              </a:rPr>
              <a:t>, qui est la capitale du pays.</a:t>
            </a:r>
          </a:p>
          <a:p>
            <a:pPr>
              <a:spcAft>
                <a:spcPts val="612"/>
              </a:spcAft>
            </a:pPr>
            <a:r>
              <a:rPr lang="fr-CA" strike="noStrike" kern="1200" dirty="0">
                <a:solidFill>
                  <a:schemeClr val="tx1"/>
                </a:solidFill>
                <a:effectLst/>
                <a:ea typeface="+mn-ea"/>
                <a:cs typeface="+mn-cs"/>
              </a:rPr>
              <a:t>Les gouvernements régionaux, c’est-à-dire ceux des provinces et des territoires, prennent des décisions concernant les enjeux politiques qui touchent seulement leur population. Les </a:t>
            </a:r>
            <a:r>
              <a:rPr lang="fr-CA" strike="noStrike" dirty="0">
                <a:effectLst/>
                <a:ea typeface="Calibri" panose="020F0502020204030204" pitchFamily="34" charset="0"/>
                <a:cs typeface="Arial" panose="020B0604020202020204" pitchFamily="34" charset="0"/>
              </a:rPr>
              <a:t>provinces et les territoires sont notamment responsables de leur système d’éducation et de leur système de santé. C’est pourquoi vous avez une carte d’assurance maladie sur laquelle on trouve l’inscription </a:t>
            </a:r>
            <a:r>
              <a:rPr lang="fr-CA" i="1" strike="noStrike" dirty="0">
                <a:effectLst/>
                <a:ea typeface="Calibri" panose="020F0502020204030204" pitchFamily="34" charset="0"/>
                <a:cs typeface="Arial" panose="020B0604020202020204" pitchFamily="34" charset="0"/>
              </a:rPr>
              <a:t>Québec</a:t>
            </a:r>
            <a:r>
              <a:rPr lang="fr-CA" strike="noStrike" dirty="0">
                <a:effectLst/>
                <a:ea typeface="Calibri" panose="020F0502020204030204" pitchFamily="34" charset="0"/>
                <a:cs typeface="Arial" panose="020B0604020202020204" pitchFamily="34" charset="0"/>
              </a:rPr>
              <a:t> et le drapeau </a:t>
            </a:r>
            <a:r>
              <a:rPr lang="fr-CA" dirty="0">
                <a:effectLst/>
                <a:ea typeface="Calibri" panose="020F0502020204030204" pitchFamily="34" charset="0"/>
                <a:cs typeface="Arial" panose="020B0604020202020204" pitchFamily="34" charset="0"/>
              </a:rPr>
              <a:t>du Québec. </a:t>
            </a:r>
            <a:r>
              <a:rPr lang="fr-FR" b="0" i="0" strike="noStrike" kern="1200" dirty="0">
                <a:solidFill>
                  <a:schemeClr val="tx1"/>
                </a:solidFill>
                <a:effectLst/>
                <a:ea typeface="+mn-ea"/>
                <a:cs typeface="+mn-cs"/>
              </a:rPr>
              <a:t>Chaque province et territoire a une assemblée législative élue qui adopte des lois. Au Québec, c’est </a:t>
            </a:r>
            <a:r>
              <a:rPr lang="fr-FR" b="1" i="0" strike="noStrike" kern="1200" dirty="0">
                <a:solidFill>
                  <a:schemeClr val="tx1"/>
                </a:solidFill>
                <a:effectLst/>
                <a:ea typeface="+mn-ea"/>
                <a:cs typeface="+mn-cs"/>
              </a:rPr>
              <a:t>l’Assemblée nationale du Québec; elle située dans la ville de Québec</a:t>
            </a:r>
            <a:r>
              <a:rPr lang="fr-FR" b="0" i="0" strike="noStrike" kern="1200" dirty="0">
                <a:solidFill>
                  <a:schemeClr val="tx1"/>
                </a:solidFill>
                <a:effectLst/>
                <a:ea typeface="+mn-ea"/>
                <a:cs typeface="+mn-cs"/>
              </a:rPr>
              <a:t>, qui est la capitale de la province.</a:t>
            </a:r>
            <a:endParaRPr lang="fr-CA" u="sng" dirty="0">
              <a:solidFill>
                <a:srgbClr val="008080"/>
              </a:solidFill>
              <a:effectLst/>
              <a:ea typeface="Calibri" panose="020F0502020204030204" pitchFamily="34" charset="0"/>
              <a:cs typeface="Arial" panose="020B0604020202020204" pitchFamily="34" charset="0"/>
            </a:endParaRPr>
          </a:p>
          <a:p>
            <a:pPr>
              <a:spcAft>
                <a:spcPts val="612"/>
              </a:spcAft>
            </a:pPr>
            <a:endParaRPr lang="fr-CA" u="none" dirty="0">
              <a:effectLst/>
              <a:ea typeface="Calibri" panose="020F0502020204030204" pitchFamily="34" charset="0"/>
              <a:cs typeface="Arial" panose="020B0604020202020204" pitchFamily="34" charset="0"/>
            </a:endParaRPr>
          </a:p>
          <a:p>
            <a:pPr>
              <a:spcAft>
                <a:spcPts val="612"/>
              </a:spcAft>
            </a:pPr>
            <a:r>
              <a:rPr lang="fr-CA" u="none" dirty="0">
                <a:effectLst/>
                <a:ea typeface="Calibri" panose="020F0502020204030204" pitchFamily="34" charset="0"/>
                <a:cs typeface="Arial" panose="020B0604020202020204" pitchFamily="34" charset="0"/>
              </a:rPr>
              <a:t>Sur le territoire du Québec, il y a plusieurs élections différentes. Les élections fédérales (pour choisir les représentants du Canada); les élections provinciales (pour choisir les représentants du Québec); les élections municipales (pour les représentants des municipalités); les élections scolaires (pour les représentants des commissions scolaires anglophones) et les élections au sein des communautés autochtones (pour choisir leurs représentants).</a:t>
            </a:r>
            <a:endParaRPr lang="fr-CA" u="none" strike="sngStrike" kern="1200" dirty="0">
              <a:effectLst/>
              <a:ea typeface="+mn-ea"/>
              <a:cs typeface="+mn-cs"/>
            </a:endParaRPr>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13</a:t>
            </a:fld>
            <a:endParaRPr lang="fr-CA"/>
          </a:p>
        </p:txBody>
      </p:sp>
    </p:spTree>
    <p:extLst>
      <p:ext uri="{BB962C8B-B14F-4D97-AF65-F5344CB8AC3E}">
        <p14:creationId xmlns:p14="http://schemas.microsoft.com/office/powerpoint/2010/main" val="647400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kern="1200">
                <a:solidFill>
                  <a:schemeClr val="tx1"/>
                </a:solidFill>
                <a:effectLst/>
                <a:ea typeface="+mn-ea"/>
                <a:cs typeface="+mn-cs"/>
              </a:rPr>
              <a:t>Voici la province de Québec.</a:t>
            </a:r>
          </a:p>
          <a:p>
            <a:pPr marL="466618" lvl="1">
              <a:spcBef>
                <a:spcPts val="612"/>
              </a:spcBef>
              <a:spcAft>
                <a:spcPts val="612"/>
              </a:spcAft>
              <a:buSzPts val="1000"/>
            </a:pPr>
            <a:r>
              <a:rPr lang="fr-CA">
                <a:effectLst/>
                <a:ea typeface="Yu Mincho" panose="02020400000000000000" pitchFamily="18" charset="-128"/>
                <a:cs typeface="Arial" panose="020B0604020202020204" pitchFamily="34" charset="0"/>
              </a:rPr>
              <a:t>Attirer l’attention des élèves sur la forme de la pointe de la Gaspésie afin qu’ils puissent se repérer lorsqu’ils verront </a:t>
            </a:r>
            <a:r>
              <a:rPr lang="fr-CA" b="1">
                <a:effectLst/>
                <a:ea typeface="Yu Mincho" panose="02020400000000000000" pitchFamily="18" charset="-128"/>
                <a:cs typeface="Arial" panose="020B0604020202020204" pitchFamily="34" charset="0"/>
              </a:rPr>
              <a:t>La carte électorale du Québec</a:t>
            </a:r>
            <a:r>
              <a:rPr lang="fr-CA" b="0">
                <a:effectLst/>
                <a:ea typeface="Yu Mincho" panose="02020400000000000000" pitchFamily="18" charset="-128"/>
                <a:cs typeface="Arial" panose="020B0604020202020204" pitchFamily="34" charset="0"/>
              </a:rPr>
              <a:t>, sur laquelle</a:t>
            </a:r>
            <a:r>
              <a:rPr lang="fr-CA">
                <a:effectLst/>
                <a:ea typeface="Yu Mincho" panose="02020400000000000000" pitchFamily="18" charset="-128"/>
                <a:cs typeface="Arial" panose="020B0604020202020204" pitchFamily="34" charset="0"/>
              </a:rPr>
              <a:t> l’illustration du territoire est partielle. </a:t>
            </a:r>
            <a:endParaRPr lang="fr-CA" kern="1200">
              <a:solidFill>
                <a:schemeClr val="tx1"/>
              </a:solidFill>
              <a:effectLst/>
              <a:ea typeface="+mn-ea"/>
              <a:cs typeface="+mn-cs"/>
            </a:endParaRPr>
          </a:p>
          <a:p>
            <a:r>
              <a:rPr lang="fr-CA">
                <a:effectLst/>
                <a:ea typeface="Times New Roman" panose="02020603050405020304" pitchFamily="18" charset="0"/>
              </a:rPr>
              <a:t>Revenons sur la notion de démocratie et de pouvoir du peuple.</a:t>
            </a:r>
          </a:p>
          <a:p>
            <a:pPr lvl="1"/>
            <a:r>
              <a:rPr lang="fr-CA" i="1">
                <a:effectLst/>
                <a:highlight>
                  <a:srgbClr val="FFF7BF"/>
                </a:highlight>
                <a:ea typeface="Times New Roman" panose="02020603050405020304" pitchFamily="18" charset="0"/>
              </a:rPr>
              <a:t>Comment le peuple s’organise-t-il pour décider comment vivre ensemble au Québec?</a:t>
            </a:r>
            <a:endParaRPr lang="fr-CA">
              <a:effectLst/>
              <a:highlight>
                <a:srgbClr val="FFF7BF"/>
              </a:highlight>
              <a:ea typeface="Times New Roman" panose="02020603050405020304" pitchFamily="18" charset="0"/>
            </a:endParaRPr>
          </a:p>
          <a:p>
            <a:endParaRPr lang="fr-CA" b="1">
              <a:effectLst/>
              <a:ea typeface="Times New Roman" panose="02020603050405020304" pitchFamily="18" charset="0"/>
            </a:endParaRPr>
          </a:p>
          <a:p>
            <a:r>
              <a:rPr lang="fr-CA" b="1">
                <a:effectLst/>
                <a:ea typeface="Times New Roman" panose="02020603050405020304" pitchFamily="18" charset="0"/>
              </a:rPr>
              <a:t>Réponse : </a:t>
            </a:r>
            <a:br>
              <a:rPr lang="fr-CA" b="1">
                <a:effectLst/>
                <a:ea typeface="Times New Roman" panose="02020603050405020304" pitchFamily="18" charset="0"/>
              </a:rPr>
            </a:br>
            <a:r>
              <a:rPr lang="fr-CA">
                <a:effectLst/>
                <a:ea typeface="Times New Roman" panose="02020603050405020304" pitchFamily="18" charset="0"/>
              </a:rPr>
              <a:t>La population nomme des représentants, c’est-à-dire des députés, qui vont prendre des décisions (des lois) en son nom. Il faut donc organiser des élections pour élire ces représentants.</a:t>
            </a:r>
            <a:endParaRPr lang="fr-CA" kern="1200">
              <a:solidFill>
                <a:schemeClr val="tx1"/>
              </a:solidFill>
              <a:effectLst/>
              <a:ea typeface="+mn-ea"/>
              <a:cs typeface="+mn-cs"/>
            </a:endParaRPr>
          </a:p>
          <a:p>
            <a:endParaRPr lang="fr-CA">
              <a:effectLst/>
              <a:ea typeface="Times New Roman" panose="02020603050405020304" pitchFamily="18" charset="0"/>
            </a:endParaRPr>
          </a:p>
          <a:p>
            <a:pPr lvl="1"/>
            <a:endParaRPr lang="fr-CA" i="1" kern="1200">
              <a:solidFill>
                <a:schemeClr val="tx1"/>
              </a:solidFill>
              <a:effectLst/>
              <a:highlight>
                <a:srgbClr val="FFF7BF"/>
              </a:highlight>
              <a:ea typeface="+mn-ea"/>
              <a:cs typeface="+mn-cs"/>
            </a:endParaRP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14</a:t>
            </a:fld>
            <a:endParaRPr lang="fr-CA"/>
          </a:p>
        </p:txBody>
      </p:sp>
    </p:spTree>
    <p:extLst>
      <p:ext uri="{BB962C8B-B14F-4D97-AF65-F5344CB8AC3E}">
        <p14:creationId xmlns:p14="http://schemas.microsoft.com/office/powerpoint/2010/main" val="2545321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1513" y="466725"/>
            <a:ext cx="5680075" cy="3195638"/>
          </a:xfrm>
        </p:spPr>
      </p:sp>
      <p:sp>
        <p:nvSpPr>
          <p:cNvPr id="3" name="Espace réservé des notes 2"/>
          <p:cNvSpPr>
            <a:spLocks noGrp="1"/>
          </p:cNvSpPr>
          <p:nvPr>
            <p:ph type="body" idx="1"/>
          </p:nvPr>
        </p:nvSpPr>
        <p:spPr/>
        <p:txBody>
          <a:bodyPr/>
          <a:lstStyle/>
          <a:p>
            <a:pPr>
              <a:spcAft>
                <a:spcPts val="612"/>
              </a:spcAft>
              <a:defRPr/>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endParaRPr lang="fr-CA" baseline="0" dirty="0"/>
          </a:p>
          <a:p>
            <a:pPr lvl="1">
              <a:defRPr/>
            </a:pPr>
            <a:r>
              <a:rPr lang="fr-CA" i="1" kern="1200" dirty="0">
                <a:solidFill>
                  <a:schemeClr val="tx1"/>
                </a:solidFill>
                <a:effectLst/>
                <a:highlight>
                  <a:srgbClr val="FFF7BF"/>
                </a:highlight>
                <a:ea typeface="+mn-ea"/>
                <a:cs typeface="+mn-cs"/>
              </a:rPr>
              <a:t>Comment peut-on faire pour organiser des élections afin de choisir les députés sur un si grand territoire?</a:t>
            </a:r>
          </a:p>
          <a:p>
            <a:pPr lvl="1"/>
            <a:r>
              <a:rPr lang="fr-CA" i="1" kern="1200" dirty="0">
                <a:solidFill>
                  <a:schemeClr val="tx1"/>
                </a:solidFill>
                <a:effectLst/>
                <a:highlight>
                  <a:srgbClr val="FFF7BF"/>
                </a:highlight>
                <a:ea typeface="+mn-ea"/>
                <a:cs typeface="+mn-cs"/>
              </a:rPr>
              <a:t>Comment faire pour que chaque personne ayant le droit de vote puisse voter?</a:t>
            </a:r>
          </a:p>
          <a:p>
            <a:r>
              <a:rPr lang="fr-CA" kern="1200" dirty="0">
                <a:solidFill>
                  <a:schemeClr val="tx1"/>
                </a:solidFill>
                <a:effectLst/>
                <a:ea typeface="+mn-ea"/>
                <a:cs typeface="+mn-cs"/>
              </a:rPr>
              <a:t> </a:t>
            </a:r>
            <a:br>
              <a:rPr lang="fr-CA" dirty="0">
                <a:effectLst/>
              </a:rPr>
            </a:br>
            <a:r>
              <a:rPr lang="fr-CA" b="1" i="1" kern="1200" dirty="0">
                <a:solidFill>
                  <a:schemeClr val="tx1"/>
                </a:solidFill>
                <a:effectLst/>
                <a:ea typeface="+mn-ea"/>
                <a:cs typeface="+mn-cs"/>
              </a:rPr>
              <a:t>Éléments de réponse :</a:t>
            </a:r>
            <a:endParaRPr lang="fr-CA" kern="1200" dirty="0">
              <a:solidFill>
                <a:schemeClr val="tx1"/>
              </a:solidFill>
              <a:effectLst/>
              <a:ea typeface="+mn-ea"/>
              <a:cs typeface="+mn-cs"/>
            </a:endParaRPr>
          </a:p>
          <a:p>
            <a:pPr defTabSz="933237">
              <a:spcAft>
                <a:spcPts val="612"/>
              </a:spcAft>
              <a:defRPr/>
            </a:pPr>
            <a:r>
              <a:rPr lang="fr-CA" dirty="0">
                <a:effectLst/>
              </a:rPr>
              <a:t>On élit des personnes qui nous représentent et on découpe le Québec en territoires, qu’on appelle des </a:t>
            </a:r>
            <a:r>
              <a:rPr lang="fr-CA" b="1" dirty="0">
                <a:effectLst/>
              </a:rPr>
              <a:t>circonscriptions électorales</a:t>
            </a:r>
            <a:r>
              <a:rPr lang="fr-CA" dirty="0">
                <a:effectLst/>
              </a:rPr>
              <a:t>. C</a:t>
            </a:r>
            <a:r>
              <a:rPr lang="fr-CA" dirty="0"/>
              <a:t>e sont des territoires de vote. </a:t>
            </a:r>
            <a:r>
              <a:rPr lang="fr-CA" dirty="0">
                <a:effectLst/>
              </a:rPr>
              <a:t>On élit une représentante ou un représentant par circonscription.</a:t>
            </a:r>
            <a:endParaRPr lang="fr-CA" kern="1200" dirty="0">
              <a:solidFill>
                <a:schemeClr val="tx1"/>
              </a:solidFill>
              <a:effectLst/>
              <a:ea typeface="+mn-ea"/>
              <a:cs typeface="+mn-cs"/>
            </a:endParaRPr>
          </a:p>
          <a:p>
            <a:pPr>
              <a:spcAft>
                <a:spcPts val="612"/>
              </a:spcAft>
            </a:pPr>
            <a:r>
              <a:rPr lang="fr-CA" kern="1200" dirty="0">
                <a:solidFill>
                  <a:schemeClr val="tx1"/>
                </a:solidFill>
                <a:effectLst/>
                <a:ea typeface="+mn-ea"/>
                <a:cs typeface="+mn-cs"/>
              </a:rPr>
              <a:t>Cette carte représente la carte électorale du Québec. Lors des élections provinciales, le territoire du Québec est divisé en 125 circonscriptions électorales. Il y a donc 125 députés. </a:t>
            </a:r>
          </a:p>
          <a:p>
            <a:pPr lvl="1"/>
            <a:r>
              <a:rPr lang="fr-CA" i="1" kern="1200" dirty="0">
                <a:solidFill>
                  <a:schemeClr val="tx1"/>
                </a:solidFill>
                <a:effectLst/>
                <a:highlight>
                  <a:srgbClr val="FFF7BF"/>
                </a:highlight>
                <a:ea typeface="+mn-ea"/>
                <a:cs typeface="+mn-cs"/>
              </a:rPr>
              <a:t>Selon vous, pourquoi les circonscriptions ne sont-elles pas toutes de la même taille?</a:t>
            </a:r>
          </a:p>
          <a:p>
            <a:pPr lvl="2"/>
            <a:endParaRPr lang="fr-CA" kern="1200" dirty="0">
              <a:solidFill>
                <a:schemeClr val="tx1"/>
              </a:solidFill>
              <a:effectLst/>
              <a:ea typeface="+mn-ea"/>
              <a:cs typeface="+mn-cs"/>
            </a:endParaRPr>
          </a:p>
          <a:p>
            <a:r>
              <a:rPr lang="fr-CA" b="1" i="1" kern="1200" dirty="0">
                <a:solidFill>
                  <a:schemeClr val="tx1"/>
                </a:solidFill>
                <a:effectLst/>
                <a:ea typeface="+mn-ea"/>
                <a:cs typeface="+mn-cs"/>
              </a:rPr>
              <a:t>Éléments de réponse :</a:t>
            </a:r>
            <a:endParaRPr lang="fr-CA" kern="1200" dirty="0">
              <a:solidFill>
                <a:schemeClr val="tx1"/>
              </a:solidFill>
              <a:effectLst/>
              <a:ea typeface="+mn-ea"/>
              <a:cs typeface="+mn-cs"/>
            </a:endParaRPr>
          </a:p>
          <a:p>
            <a:pPr defTabSz="933237">
              <a:spcAft>
                <a:spcPts val="612"/>
              </a:spcAft>
              <a:defRPr/>
            </a:pPr>
            <a:r>
              <a:rPr lang="fr-CA" dirty="0">
                <a:effectLst/>
                <a:ea typeface="Calibri" panose="020F0502020204030204" pitchFamily="34" charset="0"/>
                <a:cs typeface="Calibri" panose="020F0502020204030204" pitchFamily="34" charset="0"/>
              </a:rPr>
              <a:t>La province de Québec couvre un très grand territoire, mais ce territoire n’est pas habité de manière égale partout. La carte électorale est divisée en fonction du nombre d’électeurs qui se trouvent sur le territoire, pour s’assurer que les députés élus représentent le même nombre de citoyens. En ce moment, les circonscriptions comprennent, en moyenne, 51 000 électeurs et électrices. Chaque circonscription porte un nom différent (par exemple, Pontiac). </a:t>
            </a:r>
            <a:endParaRPr lang="fr-CA" kern="1200" dirty="0">
              <a:solidFill>
                <a:schemeClr val="tx1"/>
              </a:solidFill>
              <a:effectLst/>
              <a:ea typeface="+mn-ea"/>
              <a:cs typeface="+mn-cs"/>
            </a:endParaRPr>
          </a:p>
          <a:p>
            <a:pPr>
              <a:spcAft>
                <a:spcPts val="612"/>
              </a:spcAft>
            </a:pPr>
            <a:r>
              <a:rPr lang="fr-CA" kern="1200" dirty="0">
                <a:solidFill>
                  <a:schemeClr val="tx1"/>
                </a:solidFill>
                <a:effectLst/>
                <a:ea typeface="+mn-ea"/>
                <a:cs typeface="+mn-cs"/>
              </a:rPr>
              <a:t>Il y a des endroits où la population est davantage concentrée et où vivent plus d’électrices et d’électeurs. Par exemple, sur l’île de Montréal, les circonscriptions sont petites puisque de nombreuses personnes y habitent. Plus on regarde vers le nord ou vers l’est, plus les circonscriptions sont étendues. C’est pourquoi certaines circonscriptions sont petites et d’autres sont plus grandes. </a:t>
            </a:r>
            <a:endParaRPr lang="fr-CA" dirty="0"/>
          </a:p>
          <a:p>
            <a:pPr>
              <a:lnSpc>
                <a:spcPct val="107000"/>
              </a:lnSpc>
              <a:spcBef>
                <a:spcPts val="204"/>
              </a:spcBef>
            </a:pPr>
            <a:r>
              <a:rPr lang="fr-CA" dirty="0"/>
              <a:t>S’il y a lieu, </a:t>
            </a:r>
            <a:r>
              <a:rPr lang="fr-CA" b="1" dirty="0"/>
              <a:t>modéliser l’interprétation d’une carte </a:t>
            </a:r>
            <a:r>
              <a:rPr lang="fr-CA" dirty="0"/>
              <a:t>(voir </a:t>
            </a:r>
            <a:r>
              <a:rPr lang="fr-CA" cap="small" dirty="0"/>
              <a:t>cahier d’enseignement</a:t>
            </a:r>
            <a:r>
              <a:rPr lang="fr-CA" dirty="0"/>
              <a:t>).</a:t>
            </a:r>
            <a:endParaRPr lang="fr-CA" b="1" u="none" cap="small" baseline="0" dirty="0">
              <a:solidFill>
                <a:srgbClr val="2F5496"/>
              </a:solidFill>
              <a:effectLst/>
              <a:ea typeface="Times New Roman" panose="02020603050405020304" pitchFamily="18" charset="0"/>
              <a:cs typeface="Times New Roman" panose="02020603050405020304" pitchFamily="18" charset="0"/>
            </a:endParaRPr>
          </a:p>
          <a:p>
            <a:endParaRPr lang="fr-CA" kern="1200" dirty="0">
              <a:solidFill>
                <a:schemeClr val="tx1"/>
              </a:solidFill>
              <a:effectLst/>
              <a:ea typeface="+mn-ea"/>
              <a:cs typeface="+mn-cs"/>
            </a:endParaRP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15</a:t>
            </a:fld>
            <a:endParaRPr lang="fr-CA"/>
          </a:p>
        </p:txBody>
      </p:sp>
    </p:spTree>
    <p:extLst>
      <p:ext uri="{BB962C8B-B14F-4D97-AF65-F5344CB8AC3E}">
        <p14:creationId xmlns:p14="http://schemas.microsoft.com/office/powerpoint/2010/main" val="3502568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7075" y="466725"/>
            <a:ext cx="5586413"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baseline="0"/>
              <a:t>Nous allons maintenant participer à un jeu de rôle électoral. </a:t>
            </a:r>
          </a:p>
          <a:p>
            <a:r>
              <a:rPr lang="fr-CA" baseline="0"/>
              <a:t>Vous allez devenir candidates et candidats dans une élection. </a:t>
            </a:r>
          </a:p>
          <a:p>
            <a:r>
              <a:rPr lang="fr-CA" baseline="0"/>
              <a:t>Vous allez représenter des partis politiques. Certains d’entre vous seront chefs de leur parti.</a:t>
            </a:r>
          </a:p>
          <a:p>
            <a:br>
              <a:rPr lang="fr-CA"/>
            </a:br>
            <a:r>
              <a:rPr lang="fr-CA" b="1"/>
              <a:t>Les candidats </a:t>
            </a:r>
            <a:r>
              <a:rPr lang="fr-CA"/>
              <a:t>sont les personnes qui se présentent à une élection pour être élues et pour avoir la chance de représenter les électrices et les électeurs de leur circonscription. </a:t>
            </a:r>
          </a:p>
          <a:p>
            <a:r>
              <a:rPr lang="fr-CA"/>
              <a:t>Les candidats peuvent se présenter dans une seule circonscription électorale.</a:t>
            </a:r>
          </a:p>
          <a:p>
            <a:endParaRPr lang="fr-CA" baseline="0"/>
          </a:p>
          <a:p>
            <a:r>
              <a:rPr lang="fr-CA" b="1"/>
              <a:t>Les partis politiques </a:t>
            </a:r>
            <a:r>
              <a:rPr lang="fr-CA"/>
              <a:t>sont des équipes organisées qui regroupent des membres ayant des valeurs, des idées ou des projets semblables. </a:t>
            </a:r>
          </a:p>
          <a:p>
            <a:r>
              <a:rPr lang="fr-CA"/>
              <a:t>Les candidats peuvent être membres d’un parti politique ou être indépendants.</a:t>
            </a:r>
          </a:p>
          <a:p>
            <a:endParaRPr lang="fr-CA"/>
          </a:p>
          <a:p>
            <a:r>
              <a:rPr lang="fr-CA"/>
              <a:t>Chaque parti politique se choisit </a:t>
            </a:r>
            <a:r>
              <a:rPr lang="fr-CA" b="1"/>
              <a:t>une ou un chef</a:t>
            </a:r>
            <a:r>
              <a:rPr lang="fr-CA"/>
              <a:t>. C’est la personne qui dirige le parti politique et qui le représente.</a:t>
            </a:r>
          </a:p>
          <a:p>
            <a:endParaRPr lang="fr-CA" baseline="0"/>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16</a:t>
            </a:fld>
            <a:endParaRPr lang="fr-CA"/>
          </a:p>
        </p:txBody>
      </p:sp>
    </p:spTree>
    <p:extLst>
      <p:ext uri="{BB962C8B-B14F-4D97-AF65-F5344CB8AC3E}">
        <p14:creationId xmlns:p14="http://schemas.microsoft.com/office/powerpoint/2010/main" val="3985817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a:xfrm>
            <a:off x="391160" y="3643777"/>
            <a:ext cx="6448212" cy="5290936"/>
          </a:xfrm>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b="0" kern="1200">
                <a:solidFill>
                  <a:schemeClr val="tx1"/>
                </a:solidFill>
                <a:effectLst/>
                <a:ea typeface="+mn-ea"/>
                <a:cs typeface="+mn-cs"/>
              </a:rPr>
              <a:t>Voici un exemple de carte de jeu ressemblant à celle que vous venez de recevoir.</a:t>
            </a:r>
          </a:p>
          <a:p>
            <a:pPr marL="174982" indent="-174982">
              <a:buFont typeface="Wingdings" panose="05000000000000000000" pitchFamily="2" charset="2"/>
              <a:buChar char="§"/>
            </a:pPr>
            <a:r>
              <a:rPr lang="fr-CA" b="0" kern="1200">
                <a:solidFill>
                  <a:schemeClr val="tx1"/>
                </a:solidFill>
                <a:effectLst/>
                <a:ea typeface="+mn-ea"/>
                <a:cs typeface="+mn-cs"/>
              </a:rPr>
              <a:t>Sur le </a:t>
            </a:r>
            <a:r>
              <a:rPr lang="fr-CA" b="1" kern="1200">
                <a:solidFill>
                  <a:schemeClr val="tx1"/>
                </a:solidFill>
                <a:effectLst/>
                <a:ea typeface="+mn-ea"/>
                <a:cs typeface="+mn-cs"/>
              </a:rPr>
              <a:t>devant de la carte</a:t>
            </a:r>
            <a:r>
              <a:rPr lang="fr-CA" b="0" kern="1200">
                <a:solidFill>
                  <a:schemeClr val="tx1"/>
                </a:solidFill>
                <a:effectLst/>
                <a:ea typeface="+mn-ea"/>
                <a:cs typeface="+mn-cs"/>
              </a:rPr>
              <a:t>, vous trouvez :</a:t>
            </a:r>
          </a:p>
          <a:p>
            <a:pPr marL="641600" lvl="1" indent="-174982">
              <a:buFont typeface="Courier New" panose="02070309020205020404" pitchFamily="49" charset="0"/>
              <a:buChar char="o"/>
            </a:pPr>
            <a:r>
              <a:rPr lang="fr-CA" b="0" kern="1200">
                <a:solidFill>
                  <a:schemeClr val="tx1"/>
                </a:solidFill>
                <a:effectLst/>
                <a:ea typeface="+mn-ea"/>
                <a:cs typeface="+mn-cs"/>
              </a:rPr>
              <a:t>Une</a:t>
            </a:r>
            <a:r>
              <a:rPr lang="fr-CA" b="1" kern="1200">
                <a:solidFill>
                  <a:schemeClr val="tx1"/>
                </a:solidFill>
                <a:effectLst/>
                <a:ea typeface="+mn-ea"/>
                <a:cs typeface="+mn-cs"/>
              </a:rPr>
              <a:t> IMAGE </a:t>
            </a:r>
            <a:r>
              <a:rPr lang="fr-CA" b="0" kern="1200">
                <a:solidFill>
                  <a:schemeClr val="tx1"/>
                </a:solidFill>
                <a:effectLst/>
                <a:ea typeface="+mn-ea"/>
                <a:cs typeface="+mn-cs"/>
              </a:rPr>
              <a:t>qui </a:t>
            </a:r>
            <a:r>
              <a:rPr lang="fr-CA" kern="1200">
                <a:solidFill>
                  <a:schemeClr val="tx1"/>
                </a:solidFill>
                <a:effectLst/>
                <a:ea typeface="+mn-ea"/>
                <a:cs typeface="+mn-cs"/>
              </a:rPr>
              <a:t>représente la circonscription électorale dans laquelle vous êtes candidate ou candidat. Elle porte aussi le nom de la circonscription. Ici, c’est la circonscription de Pontiac.</a:t>
            </a:r>
          </a:p>
          <a:p>
            <a:pPr marL="1108219" lvl="2" indent="-174982">
              <a:buFont typeface="Arial" panose="020B0604020202020204" pitchFamily="34" charset="0"/>
              <a:buChar char="•"/>
            </a:pPr>
            <a:r>
              <a:rPr lang="fr-CA" kern="1200">
                <a:solidFill>
                  <a:schemeClr val="tx1"/>
                </a:solidFill>
                <a:effectLst/>
                <a:ea typeface="+mn-ea"/>
                <a:cs typeface="+mn-cs"/>
              </a:rPr>
              <a:t>Repérez où se trouve votre circonscription sur la carte électorale. </a:t>
            </a:r>
          </a:p>
          <a:p>
            <a:pPr lvl="1"/>
            <a:r>
              <a:rPr lang="fr-CA" b="1" kern="1200">
                <a:solidFill>
                  <a:schemeClr val="tx1"/>
                </a:solidFill>
                <a:effectLst/>
                <a:ea typeface="+mn-ea"/>
                <a:cs typeface="+mn-cs"/>
              </a:rPr>
              <a:t>Note </a:t>
            </a:r>
            <a:r>
              <a:rPr lang="fr-CA" kern="1200">
                <a:solidFill>
                  <a:schemeClr val="tx1"/>
                </a:solidFill>
                <a:effectLst/>
                <a:ea typeface="+mn-ea"/>
                <a:cs typeface="+mn-cs"/>
              </a:rPr>
              <a:t>: </a:t>
            </a:r>
            <a:r>
              <a:rPr lang="fr-CA">
                <a:effectLst/>
                <a:ea typeface="Yu Mincho" panose="02020400000000000000" pitchFamily="18" charset="-128"/>
                <a:cs typeface="Arial" panose="020B0604020202020204" pitchFamily="34" charset="0"/>
              </a:rPr>
              <a:t>Pour les besoins de l’activité, l’élection se tiendra dans 5 des 125 circonscriptions.  </a:t>
            </a:r>
            <a:endParaRPr lang="fr-CA" kern="1200">
              <a:solidFill>
                <a:schemeClr val="tx1"/>
              </a:solidFill>
              <a:effectLst/>
              <a:ea typeface="+mn-ea"/>
              <a:cs typeface="+mn-cs"/>
            </a:endParaRPr>
          </a:p>
          <a:p>
            <a:pPr marL="641600" lvl="1" indent="-174982">
              <a:spcAft>
                <a:spcPts val="612"/>
              </a:spcAft>
              <a:buFont typeface="Courier New" panose="02070309020205020404" pitchFamily="49" charset="0"/>
              <a:buChar char="o"/>
            </a:pPr>
            <a:r>
              <a:rPr lang="fr-CA" b="0" kern="1200">
                <a:solidFill>
                  <a:schemeClr val="tx1"/>
                </a:solidFill>
                <a:effectLst/>
                <a:ea typeface="+mn-ea"/>
                <a:cs typeface="+mn-cs"/>
              </a:rPr>
              <a:t>Une</a:t>
            </a:r>
            <a:r>
              <a:rPr lang="fr-CA" kern="1200">
                <a:solidFill>
                  <a:schemeClr val="tx1"/>
                </a:solidFill>
                <a:effectLst/>
                <a:ea typeface="+mn-ea"/>
                <a:cs typeface="+mn-cs"/>
              </a:rPr>
              <a:t> </a:t>
            </a:r>
            <a:r>
              <a:rPr lang="fr-CA" b="1" kern="1200">
                <a:solidFill>
                  <a:schemeClr val="tx1"/>
                </a:solidFill>
                <a:effectLst/>
                <a:ea typeface="+mn-ea"/>
                <a:cs typeface="+mn-cs"/>
              </a:rPr>
              <a:t>COULEUR</a:t>
            </a:r>
            <a:r>
              <a:rPr lang="fr-CA" kern="1200">
                <a:solidFill>
                  <a:schemeClr val="tx1"/>
                </a:solidFill>
                <a:effectLst/>
                <a:ea typeface="+mn-ea"/>
                <a:cs typeface="+mn-cs"/>
              </a:rPr>
              <a:t> qui représente le parti politique pour lequel vous vous présentez. C’est un peu comme votre équipe. Dans l’exemple, c’est le Parti jaune.</a:t>
            </a:r>
          </a:p>
          <a:p>
            <a:pPr marL="174982" indent="-174982">
              <a:buFont typeface="Wingdings" panose="05000000000000000000" pitchFamily="2" charset="2"/>
              <a:buChar char="§"/>
            </a:pPr>
            <a:r>
              <a:rPr lang="fr-CA" b="1" kern="1200">
                <a:solidFill>
                  <a:schemeClr val="tx1"/>
                </a:solidFill>
                <a:effectLst/>
                <a:ea typeface="+mn-ea"/>
                <a:cs typeface="+mn-cs"/>
              </a:rPr>
              <a:t>Au dos </a:t>
            </a:r>
            <a:r>
              <a:rPr lang="fr-CA" kern="1200">
                <a:solidFill>
                  <a:schemeClr val="tx1"/>
                </a:solidFill>
                <a:effectLst/>
                <a:ea typeface="+mn-ea"/>
                <a:cs typeface="+mn-cs"/>
              </a:rPr>
              <a:t>de la carte, vous trouvez :</a:t>
            </a:r>
          </a:p>
          <a:p>
            <a:pPr marL="641600" lvl="1" indent="-174982">
              <a:buFont typeface="Arial" panose="020B0604020202020204" pitchFamily="34" charset="0"/>
              <a:buChar char="•"/>
            </a:pPr>
            <a:r>
              <a:rPr lang="fr-CA" kern="1200">
                <a:solidFill>
                  <a:schemeClr val="tx1"/>
                </a:solidFill>
                <a:effectLst/>
                <a:ea typeface="+mn-ea"/>
                <a:cs typeface="+mn-cs"/>
              </a:rPr>
              <a:t>Le nom de votre circonscription</a:t>
            </a:r>
          </a:p>
          <a:p>
            <a:pPr marL="641600" lvl="1" indent="-174982">
              <a:spcAft>
                <a:spcPts val="612"/>
              </a:spcAft>
              <a:buFont typeface="Arial" panose="020B0604020202020204" pitchFamily="34" charset="0"/>
              <a:buChar char="•"/>
            </a:pPr>
            <a:r>
              <a:rPr lang="fr-CA" kern="1200">
                <a:solidFill>
                  <a:schemeClr val="tx1"/>
                </a:solidFill>
                <a:effectLst/>
                <a:ea typeface="+mn-ea"/>
                <a:cs typeface="+mn-cs"/>
              </a:rPr>
              <a:t>Votre nom de candidate ou candidat (une lettre de l’alphabet). Ici, c’est le candidat M.</a:t>
            </a:r>
          </a:p>
          <a:p>
            <a:r>
              <a:rPr lang="fr-CA" kern="1200">
                <a:solidFill>
                  <a:schemeClr val="tx1"/>
                </a:solidFill>
                <a:effectLst/>
                <a:ea typeface="+mn-ea"/>
                <a:cs typeface="+mn-cs"/>
              </a:rPr>
              <a:t>Sur certaines cartes de jeu, il y a le mot</a:t>
            </a:r>
            <a:r>
              <a:rPr lang="fr-CA" b="1" kern="1200">
                <a:solidFill>
                  <a:schemeClr val="tx1"/>
                </a:solidFill>
                <a:effectLst/>
                <a:ea typeface="+mn-ea"/>
                <a:cs typeface="+mn-cs"/>
              </a:rPr>
              <a:t> CHEF</a:t>
            </a:r>
            <a:r>
              <a:rPr lang="fr-CA" kern="1200">
                <a:solidFill>
                  <a:schemeClr val="tx1"/>
                </a:solidFill>
                <a:effectLst/>
                <a:ea typeface="+mn-ea"/>
                <a:cs typeface="+mn-cs"/>
              </a:rPr>
              <a:t>. S’il est sur votre carte, vous êtes la ou le chef du parti politique que vous représentez. Ici, le candidat M est chef du parti politique jaune. Il se présente comme candidat dans la circonscription de Pontiac.</a:t>
            </a:r>
          </a:p>
          <a:p>
            <a:endParaRPr lang="fr-CA" kern="1200">
              <a:solidFill>
                <a:schemeClr val="tx1"/>
              </a:solidFill>
              <a:effectLst/>
              <a:ea typeface="+mn-ea"/>
              <a:cs typeface="+mn-cs"/>
            </a:endParaRPr>
          </a:p>
          <a:p>
            <a:r>
              <a:rPr lang="fr-CA" kern="1200">
                <a:solidFill>
                  <a:schemeClr val="tx1"/>
                </a:solidFill>
                <a:effectLst/>
                <a:ea typeface="+mn-ea"/>
                <a:cs typeface="+mn-cs"/>
              </a:rPr>
              <a:t>Distribuer les cartes de jeu et demander aux élèves de se regrouper par parti politique.</a:t>
            </a:r>
          </a:p>
          <a:p>
            <a:pPr lvl="1"/>
            <a:r>
              <a:rPr lang="fr-CA" i="1" kern="1200">
                <a:solidFill>
                  <a:schemeClr val="tx1"/>
                </a:solidFill>
                <a:effectLst/>
                <a:highlight>
                  <a:srgbClr val="FFF7BF"/>
                </a:highlight>
                <a:ea typeface="+mn-ea"/>
                <a:cs typeface="+mn-cs"/>
              </a:rPr>
              <a:t>Qui est chef du parti </a:t>
            </a:r>
            <a:r>
              <a:rPr lang="fr-CA" b="1" i="1" kern="1200">
                <a:solidFill>
                  <a:schemeClr val="tx1"/>
                </a:solidFill>
                <a:effectLst/>
                <a:highlight>
                  <a:srgbClr val="FFF7BF"/>
                </a:highlight>
                <a:ea typeface="+mn-ea"/>
                <a:cs typeface="+mn-cs"/>
              </a:rPr>
              <a:t>jaune</a:t>
            </a:r>
            <a:r>
              <a:rPr lang="fr-CA" i="1" kern="1200">
                <a:solidFill>
                  <a:schemeClr val="tx1"/>
                </a:solidFill>
                <a:effectLst/>
                <a:highlight>
                  <a:srgbClr val="FFF7BF"/>
                </a:highlight>
                <a:ea typeface="+mn-ea"/>
                <a:cs typeface="+mn-cs"/>
              </a:rPr>
              <a:t>? </a:t>
            </a:r>
            <a:r>
              <a:rPr lang="fr-CA" i="0" kern="1200">
                <a:solidFill>
                  <a:schemeClr val="tx1"/>
                </a:solidFill>
                <a:effectLst/>
                <a:highlight>
                  <a:srgbClr val="FFF7BF"/>
                </a:highlight>
                <a:ea typeface="+mn-ea"/>
                <a:cs typeface="+mn-cs"/>
              </a:rPr>
              <a:t>Lui demander de lever la main.</a:t>
            </a:r>
            <a:r>
              <a:rPr lang="fr-CA" i="1">
                <a:highlight>
                  <a:srgbClr val="FFF7BF"/>
                </a:highlight>
              </a:rPr>
              <a:t> </a:t>
            </a:r>
          </a:p>
          <a:p>
            <a:pPr lvl="1"/>
            <a:r>
              <a:rPr lang="fr-CA" i="1" kern="1200">
                <a:solidFill>
                  <a:schemeClr val="tx1"/>
                </a:solidFill>
                <a:effectLst/>
                <a:highlight>
                  <a:srgbClr val="FFF7BF"/>
                </a:highlight>
                <a:ea typeface="+mn-ea"/>
                <a:cs typeface="+mn-cs"/>
              </a:rPr>
              <a:t>Qui est chef du parti </a:t>
            </a:r>
            <a:r>
              <a:rPr lang="fr-CA" b="1" i="1" kern="1200">
                <a:solidFill>
                  <a:schemeClr val="tx1"/>
                </a:solidFill>
                <a:effectLst/>
                <a:highlight>
                  <a:srgbClr val="FFF7BF"/>
                </a:highlight>
                <a:ea typeface="+mn-ea"/>
                <a:cs typeface="+mn-cs"/>
              </a:rPr>
              <a:t>corail</a:t>
            </a:r>
            <a:r>
              <a:rPr lang="fr-CA" i="1" kern="1200">
                <a:solidFill>
                  <a:schemeClr val="tx1"/>
                </a:solidFill>
                <a:effectLst/>
                <a:highlight>
                  <a:srgbClr val="FFF7BF"/>
                </a:highlight>
                <a:ea typeface="+mn-ea"/>
                <a:cs typeface="+mn-cs"/>
              </a:rPr>
              <a:t>? </a:t>
            </a:r>
            <a:r>
              <a:rPr lang="fr-CA" b="1" i="1" kern="1200">
                <a:solidFill>
                  <a:schemeClr val="tx1"/>
                </a:solidFill>
                <a:effectLst/>
                <a:highlight>
                  <a:srgbClr val="FFF7BF"/>
                </a:highlight>
                <a:ea typeface="+mn-ea"/>
                <a:cs typeface="+mn-cs"/>
              </a:rPr>
              <a:t>Bleu</a:t>
            </a:r>
            <a:r>
              <a:rPr lang="fr-CA" i="1" kern="1200">
                <a:solidFill>
                  <a:schemeClr val="tx1"/>
                </a:solidFill>
                <a:effectLst/>
                <a:highlight>
                  <a:srgbClr val="FFF7BF"/>
                </a:highlight>
                <a:ea typeface="+mn-ea"/>
                <a:cs typeface="+mn-cs"/>
              </a:rPr>
              <a:t>? </a:t>
            </a:r>
            <a:r>
              <a:rPr lang="fr-CA" b="1" i="1" kern="1200">
                <a:solidFill>
                  <a:schemeClr val="tx1"/>
                </a:solidFill>
                <a:effectLst/>
                <a:highlight>
                  <a:srgbClr val="FFF7BF"/>
                </a:highlight>
                <a:ea typeface="+mn-ea"/>
                <a:cs typeface="+mn-cs"/>
              </a:rPr>
              <a:t>Mauve</a:t>
            </a:r>
            <a:r>
              <a:rPr lang="fr-CA" i="1" kern="1200">
                <a:solidFill>
                  <a:schemeClr val="tx1"/>
                </a:solidFill>
                <a:effectLst/>
                <a:highlight>
                  <a:srgbClr val="FFF7BF"/>
                </a:highlight>
                <a:ea typeface="+mn-ea"/>
                <a:cs typeface="+mn-cs"/>
              </a:rPr>
              <a:t>? </a:t>
            </a:r>
            <a:r>
              <a:rPr lang="fr-CA" b="1" i="1" kern="1200">
                <a:solidFill>
                  <a:schemeClr val="tx1"/>
                </a:solidFill>
                <a:effectLst/>
                <a:highlight>
                  <a:srgbClr val="FFF7BF"/>
                </a:highlight>
                <a:ea typeface="+mn-ea"/>
                <a:cs typeface="+mn-cs"/>
              </a:rPr>
              <a:t>Turquoise</a:t>
            </a:r>
            <a:r>
              <a:rPr lang="fr-CA" i="1" kern="1200">
                <a:solidFill>
                  <a:schemeClr val="tx1"/>
                </a:solidFill>
                <a:effectLst/>
                <a:highlight>
                  <a:srgbClr val="FFF7BF"/>
                </a:highlight>
                <a:ea typeface="+mn-ea"/>
                <a:cs typeface="+mn-cs"/>
              </a:rPr>
              <a:t>? </a:t>
            </a:r>
            <a:r>
              <a:rPr lang="fr-CA" b="1" i="1" kern="1200">
                <a:solidFill>
                  <a:schemeClr val="tx1"/>
                </a:solidFill>
                <a:effectLst/>
                <a:highlight>
                  <a:srgbClr val="FFF7BF"/>
                </a:highlight>
                <a:ea typeface="+mn-ea"/>
                <a:cs typeface="+mn-cs"/>
              </a:rPr>
              <a:t>Noir</a:t>
            </a:r>
            <a:r>
              <a:rPr lang="fr-CA" i="1" kern="1200">
                <a:solidFill>
                  <a:schemeClr val="tx1"/>
                </a:solidFill>
                <a:effectLst/>
                <a:highlight>
                  <a:srgbClr val="FFF7BF"/>
                </a:highlight>
                <a:ea typeface="+mn-ea"/>
                <a:cs typeface="+mn-cs"/>
              </a:rPr>
              <a:t> (s’il y a lieu)? </a:t>
            </a:r>
          </a:p>
          <a:p>
            <a:pPr lvl="1"/>
            <a:endParaRPr lang="fr-CA" kern="1200">
              <a:solidFill>
                <a:schemeClr val="tx1"/>
              </a:solidFill>
              <a:effectLst/>
              <a:ea typeface="+mn-ea"/>
              <a:cs typeface="+mn-cs"/>
            </a:endParaRPr>
          </a:p>
          <a:p>
            <a:pPr lvl="1">
              <a:defRPr/>
            </a:pPr>
            <a:r>
              <a:rPr lang="fr-CA" i="1" kern="1200">
                <a:solidFill>
                  <a:schemeClr val="tx1"/>
                </a:solidFill>
                <a:effectLst/>
                <a:highlight>
                  <a:srgbClr val="FFF7BF"/>
                </a:highlight>
                <a:ea typeface="+mn-ea"/>
                <a:cs typeface="+mn-cs"/>
              </a:rPr>
              <a:t>Est-ce que j’ai oublié quelqu’un?</a:t>
            </a:r>
            <a:r>
              <a:rPr lang="fr-CA" kern="1200">
                <a:solidFill>
                  <a:schemeClr val="tx1"/>
                </a:solidFill>
                <a:effectLst/>
                <a:highlight>
                  <a:srgbClr val="FFF7BF"/>
                </a:highlight>
                <a:ea typeface="+mn-ea"/>
                <a:cs typeface="+mn-cs"/>
              </a:rPr>
              <a:t> </a:t>
            </a:r>
          </a:p>
          <a:p>
            <a:pPr defTabSz="933237">
              <a:spcAft>
                <a:spcPts val="612"/>
              </a:spcAft>
              <a:defRPr/>
            </a:pPr>
            <a:r>
              <a:rPr lang="fr-CA">
                <a:effectLst/>
                <a:ea typeface="Calibri" panose="020F0502020204030204" pitchFamily="34" charset="0"/>
                <a:cs typeface="Calibri" panose="020F0502020204030204" pitchFamily="34" charset="0"/>
              </a:rPr>
              <a:t>La candidate ou le candidat </a:t>
            </a:r>
            <a:r>
              <a:rPr lang="fr-CA" b="1">
                <a:effectLst/>
                <a:ea typeface="Calibri" panose="020F0502020204030204" pitchFamily="34" charset="0"/>
                <a:cs typeface="Calibri" panose="020F0502020204030204" pitchFamily="34" charset="0"/>
              </a:rPr>
              <a:t>U</a:t>
            </a:r>
            <a:r>
              <a:rPr lang="fr-CA">
                <a:effectLst/>
                <a:ea typeface="Calibri" panose="020F0502020204030204" pitchFamily="34" charset="0"/>
                <a:cs typeface="Calibri" panose="020F0502020204030204" pitchFamily="34" charset="0"/>
              </a:rPr>
              <a:t> a une carte blanch</a:t>
            </a:r>
            <a:r>
              <a:rPr lang="fr-CA" b="0">
                <a:effectLst/>
                <a:ea typeface="Calibri" panose="020F0502020204030204" pitchFamily="34" charset="0"/>
                <a:cs typeface="Calibri" panose="020F0502020204030204" pitchFamily="34" charset="0"/>
              </a:rPr>
              <a:t>e. </a:t>
            </a:r>
            <a:r>
              <a:rPr lang="fr-CA">
                <a:effectLst/>
                <a:ea typeface="Calibri" panose="020F0502020204030204" pitchFamily="34" charset="0"/>
                <a:cs typeface="Calibri" panose="020F0502020204030204" pitchFamily="34" charset="0"/>
              </a:rPr>
              <a:t>Il s’agit d’une </a:t>
            </a:r>
            <a:r>
              <a:rPr lang="fr-CA" b="1">
                <a:effectLst/>
                <a:ea typeface="Calibri" panose="020F0502020204030204" pitchFamily="34" charset="0"/>
                <a:cs typeface="Calibri" panose="020F0502020204030204" pitchFamily="34" charset="0"/>
              </a:rPr>
              <a:t>candidate ou d’un candidat indépendant,</a:t>
            </a:r>
            <a:r>
              <a:rPr lang="fr-CA">
                <a:effectLst/>
                <a:ea typeface="Calibri" panose="020F0502020204030204" pitchFamily="34" charset="0"/>
                <a:cs typeface="Calibri" panose="020F0502020204030204" pitchFamily="34" charset="0"/>
              </a:rPr>
              <a:t> qui n’est membre d’aucun parti. </a:t>
            </a:r>
          </a:p>
          <a:p>
            <a:pPr defTabSz="933237">
              <a:defRPr/>
            </a:pPr>
            <a:r>
              <a:rPr lang="fr-CA">
                <a:effectLst/>
                <a:ea typeface="Calibri" panose="020F0502020204030204" pitchFamily="34" charset="0"/>
                <a:cs typeface="Calibri" panose="020F0502020204030204" pitchFamily="34" charset="0"/>
              </a:rPr>
              <a:t>Remettre les pièces de jeu au chef de chaque parti pour qu’il les distribue à ses candidates et candidats.</a:t>
            </a:r>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17</a:t>
            </a:fld>
            <a:endParaRPr lang="fr-CA"/>
          </a:p>
        </p:txBody>
      </p:sp>
    </p:spTree>
    <p:extLst>
      <p:ext uri="{BB962C8B-B14F-4D97-AF65-F5344CB8AC3E}">
        <p14:creationId xmlns:p14="http://schemas.microsoft.com/office/powerpoint/2010/main" val="747025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1513" y="466725"/>
            <a:ext cx="5680075" cy="3195638"/>
          </a:xfrm>
        </p:spPr>
      </p:sp>
      <p:sp>
        <p:nvSpPr>
          <p:cNvPr id="3" name="Espace réservé des notes 2"/>
          <p:cNvSpPr>
            <a:spLocks noGrp="1"/>
          </p:cNvSpPr>
          <p:nvPr>
            <p:ph type="body" idx="1"/>
          </p:nvPr>
        </p:nvSpPr>
        <p:spPr/>
        <p:txBody>
          <a:bodyPr/>
          <a:lstStyle/>
          <a:p>
            <a:pPr>
              <a:spcAft>
                <a:spcPts val="612"/>
              </a:spcAft>
              <a:defRPr/>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endParaRPr lang="fr-CA" baseline="0" dirty="0"/>
          </a:p>
          <a:p>
            <a:pPr defTabSz="933237">
              <a:defRPr/>
            </a:pPr>
            <a:r>
              <a:rPr lang="fr-CA" dirty="0">
                <a:effectLst/>
                <a:ea typeface="Calibri" panose="020F0502020204030204" pitchFamily="34" charset="0"/>
                <a:cs typeface="Calibri" panose="020F0502020204030204" pitchFamily="34" charset="0"/>
              </a:rPr>
              <a:t>Annoncer que c’est maintenant l’étape des mises en candidatures. </a:t>
            </a:r>
          </a:p>
          <a:p>
            <a:pPr defTabSz="933237">
              <a:defRPr/>
            </a:pPr>
            <a:endParaRPr lang="fr-CA" dirty="0">
              <a:effectLst/>
              <a:ea typeface="Calibri" panose="020F0502020204030204" pitchFamily="34" charset="0"/>
              <a:cs typeface="Calibri" panose="020F0502020204030204" pitchFamily="34" charset="0"/>
            </a:endParaRPr>
          </a:p>
          <a:p>
            <a:pPr defTabSz="933237">
              <a:defRPr/>
            </a:pPr>
            <a:r>
              <a:rPr lang="fr-CA" dirty="0">
                <a:effectLst/>
                <a:ea typeface="Calibri" panose="020F0502020204030204" pitchFamily="34" charset="0"/>
                <a:cs typeface="Calibri" panose="020F0502020204030204" pitchFamily="34" charset="0"/>
              </a:rPr>
              <a:t>Je vous invite à officialiser votre candidature en plaçant votre pièce de jeu de couleur sur la carte électorale dans la circonscription où vous vous présentez (elle est indiquée sur votre carte). Demeurez avec les autres candidates et candidats de votre circonscription pendant la période électorale.</a:t>
            </a:r>
          </a:p>
          <a:p>
            <a:pPr defTabSz="933237">
              <a:defRPr/>
            </a:pPr>
            <a:endParaRPr lang="fr-CA" dirty="0">
              <a:effectLst/>
              <a:ea typeface="Calibri" panose="020F0502020204030204" pitchFamily="34" charset="0"/>
              <a:cs typeface="Calibri" panose="020F0502020204030204" pitchFamily="34" charset="0"/>
            </a:endParaRPr>
          </a:p>
          <a:p>
            <a:pPr defTabSz="933237">
              <a:defRPr/>
            </a:pPr>
            <a:r>
              <a:rPr lang="fr-CA" i="1" dirty="0">
                <a:effectLst/>
                <a:ea typeface="Calibri" panose="020F0502020204030204" pitchFamily="34" charset="0"/>
                <a:cs typeface="Calibri" panose="020F0502020204030204" pitchFamily="34" charset="0"/>
              </a:rPr>
              <a:t>Que se passe-t-il durant la période électorale? </a:t>
            </a:r>
          </a:p>
          <a:p>
            <a:pPr defTabSz="933237">
              <a:defRPr/>
            </a:pPr>
            <a:r>
              <a:rPr lang="fr-CA" b="1" i="0" dirty="0">
                <a:effectLst/>
                <a:ea typeface="Calibri" panose="020F0502020204030204" pitchFamily="34" charset="0"/>
                <a:cs typeface="Calibri" panose="020F0502020204030204" pitchFamily="34" charset="0"/>
              </a:rPr>
              <a:t>Éléments de réponse : </a:t>
            </a:r>
            <a:r>
              <a:rPr lang="fr-CA" dirty="0">
                <a:effectLst/>
                <a:ea typeface="Calibri" panose="020F0502020204030204" pitchFamily="34" charset="0"/>
                <a:cs typeface="Calibri" panose="020F0502020204030204" pitchFamily="34" charset="0"/>
              </a:rPr>
              <a:t>Débats, affichage, porte-à-porte, etc. Les candidats doivent se faire connaitre auprès des électrices et des électeurs.</a:t>
            </a:r>
          </a:p>
          <a:p>
            <a:pPr defTabSz="933237">
              <a:defRPr/>
            </a:pPr>
            <a:endParaRPr lang="fr-CA" dirty="0">
              <a:ea typeface="Calibri" panose="020F0502020204030204" pitchFamily="34" charset="0"/>
              <a:cs typeface="Calibri" panose="020F0502020204030204" pitchFamily="34" charset="0"/>
            </a:endParaRPr>
          </a:p>
          <a:p>
            <a:pPr>
              <a:defRPr/>
            </a:pPr>
            <a:r>
              <a:rPr lang="fr-CA" b="1" dirty="0">
                <a:effectLst/>
                <a:latin typeface="Calibri" panose="020F0502020204030204" pitchFamily="34" charset="0"/>
                <a:ea typeface="Yu Mincho" panose="02020400000000000000" pitchFamily="18" charset="-128"/>
                <a:cs typeface="Arial" panose="020B0604020202020204" pitchFamily="34" charset="0"/>
              </a:rPr>
              <a:t>Variante </a:t>
            </a:r>
            <a:r>
              <a:rPr lang="fr-CA" dirty="0">
                <a:effectLst/>
                <a:latin typeface="Calibri" panose="020F0502020204030204" pitchFamily="34" charset="0"/>
                <a:ea typeface="Yu Mincho" panose="02020400000000000000" pitchFamily="18" charset="-128"/>
                <a:cs typeface="Arial" panose="020B0604020202020204" pitchFamily="34" charset="0"/>
              </a:rPr>
              <a:t>: Si le temps le permet, dans les petits groupes, vous pouvez demander aux élèves candidats de dire pourquoi ils se présentent avant de placer leur pièce de jeu sur la carte. </a:t>
            </a:r>
          </a:p>
          <a:p>
            <a:pPr defTabSz="933237">
              <a:defRPr/>
            </a:pPr>
            <a:endParaRPr lang="fr-CA" dirty="0">
              <a:effectLst/>
              <a:ea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18</a:t>
            </a:fld>
            <a:endParaRPr lang="fr-CA"/>
          </a:p>
        </p:txBody>
      </p:sp>
    </p:spTree>
    <p:extLst>
      <p:ext uri="{BB962C8B-B14F-4D97-AF65-F5344CB8AC3E}">
        <p14:creationId xmlns:p14="http://schemas.microsoft.com/office/powerpoint/2010/main" val="3335052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7075" y="466725"/>
            <a:ext cx="5586413"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endParaRPr lang="fr-CA" baseline="0" dirty="0"/>
          </a:p>
          <a:p>
            <a:r>
              <a:rPr lang="fr-CA" dirty="0"/>
              <a:t>Nous voyons l’ensemble des candidatures à l’élection sur la carte électorale. </a:t>
            </a:r>
          </a:p>
          <a:p>
            <a:r>
              <a:rPr lang="fr-CA" dirty="0"/>
              <a:t>Maintenant que tout le monde a voté, nous allons dévoiler les résultats.</a:t>
            </a:r>
          </a:p>
          <a:p>
            <a:pPr lvl="1"/>
            <a:r>
              <a:rPr lang="fr-CA" kern="1200" dirty="0">
                <a:solidFill>
                  <a:schemeClr val="tx1"/>
                </a:solidFill>
                <a:effectLst/>
                <a:latin typeface="+mn-lt"/>
                <a:ea typeface="+mn-ea"/>
                <a:cs typeface="+mn-cs"/>
              </a:rPr>
              <a:t> </a:t>
            </a:r>
            <a:br>
              <a:rPr lang="fr-CA" dirty="0">
                <a:effectLst/>
              </a:rPr>
            </a:br>
            <a:r>
              <a:rPr lang="fr-CA" i="1" kern="1200" dirty="0">
                <a:solidFill>
                  <a:schemeClr val="tx1"/>
                </a:solidFill>
                <a:effectLst/>
                <a:highlight>
                  <a:srgbClr val="FFF7BF"/>
                </a:highlight>
                <a:latin typeface="+mn-lt"/>
                <a:ea typeface="+mn-ea"/>
                <a:cs typeface="+mn-cs"/>
              </a:rPr>
              <a:t>Comment fait-on pour savoir qui a été élu, quel candidat a remporté les élections?</a:t>
            </a:r>
          </a:p>
          <a:p>
            <a:r>
              <a:rPr lang="fr-CA" dirty="0"/>
              <a:t> </a:t>
            </a:r>
          </a:p>
          <a:p>
            <a:r>
              <a:rPr lang="fr-CA" b="1" dirty="0"/>
              <a:t>Réponse :</a:t>
            </a:r>
          </a:p>
          <a:p>
            <a:r>
              <a:rPr lang="fr-CA" dirty="0"/>
              <a:t>C’est la candidate </a:t>
            </a:r>
            <a:r>
              <a:rPr lang="fr-CA"/>
              <a:t>ou le </a:t>
            </a:r>
            <a:r>
              <a:rPr lang="fr-CA" dirty="0"/>
              <a:t>candidat qui a obtenu le plus de votes.</a:t>
            </a:r>
          </a:p>
          <a:p>
            <a:r>
              <a:rPr lang="fr-CA" dirty="0"/>
              <a:t>La candidate ou le candidat qui a obtenu le plus de votes est élu député de la circonscription. C’est comme ça dans le </a:t>
            </a:r>
            <a:r>
              <a:rPr lang="fr-CA" b="1" dirty="0"/>
              <a:t>mode de scrutin majoritaire uninominal à un tour</a:t>
            </a:r>
            <a:r>
              <a:rPr lang="fr-CA" dirty="0"/>
              <a:t>.</a:t>
            </a:r>
          </a:p>
          <a:p>
            <a:r>
              <a:rPr lang="fr-CA" dirty="0"/>
              <a:t> </a:t>
            </a:r>
          </a:p>
          <a:p>
            <a:pPr marL="641600" lvl="1" indent="-174982">
              <a:buFont typeface="Arial" panose="020B0604020202020204" pitchFamily="34" charset="0"/>
              <a:buChar char="•"/>
            </a:pPr>
            <a:r>
              <a:rPr lang="fr-CA" b="1" kern="1200" dirty="0">
                <a:solidFill>
                  <a:schemeClr val="tx1"/>
                </a:solidFill>
                <a:effectLst/>
                <a:latin typeface="+mn-lt"/>
                <a:ea typeface="+mn-ea"/>
                <a:cs typeface="+mn-cs"/>
              </a:rPr>
              <a:t>Majoritaire</a:t>
            </a:r>
            <a:r>
              <a:rPr lang="fr-CA" kern="1200" dirty="0">
                <a:solidFill>
                  <a:schemeClr val="tx1"/>
                </a:solidFill>
                <a:effectLst/>
                <a:latin typeface="+mn-lt"/>
                <a:ea typeface="+mn-ea"/>
                <a:cs typeface="+mn-cs"/>
              </a:rPr>
              <a:t> : La candidate ou le candidat qui obtient le plus de votes est élu</a:t>
            </a:r>
          </a:p>
          <a:p>
            <a:pPr marL="641600" lvl="1" indent="-174982">
              <a:buFont typeface="Arial" panose="020B0604020202020204" pitchFamily="34" charset="0"/>
              <a:buChar char="•"/>
            </a:pPr>
            <a:r>
              <a:rPr lang="fr-CA" b="1" kern="1200" dirty="0">
                <a:solidFill>
                  <a:schemeClr val="tx1"/>
                </a:solidFill>
                <a:effectLst/>
                <a:latin typeface="+mn-lt"/>
                <a:ea typeface="+mn-ea"/>
                <a:cs typeface="+mn-cs"/>
              </a:rPr>
              <a:t>Uninominal</a:t>
            </a:r>
            <a:r>
              <a:rPr lang="fr-CA" kern="1200" dirty="0">
                <a:solidFill>
                  <a:schemeClr val="tx1"/>
                </a:solidFill>
                <a:effectLst/>
                <a:latin typeface="+mn-lt"/>
                <a:ea typeface="+mn-ea"/>
                <a:cs typeface="+mn-cs"/>
              </a:rPr>
              <a:t> : L’électeur vote pour une seule personne et il y a une seule personne élue par circonscription électorale</a:t>
            </a:r>
          </a:p>
          <a:p>
            <a:pPr marL="641600" lvl="1" indent="-174982">
              <a:buFont typeface="Arial" panose="020B0604020202020204" pitchFamily="34" charset="0"/>
              <a:buChar char="•"/>
            </a:pPr>
            <a:r>
              <a:rPr lang="fr-CA" b="1" kern="1200" dirty="0">
                <a:solidFill>
                  <a:schemeClr val="tx1"/>
                </a:solidFill>
                <a:effectLst/>
                <a:latin typeface="+mn-lt"/>
                <a:ea typeface="+mn-ea"/>
                <a:cs typeface="+mn-cs"/>
              </a:rPr>
              <a:t>À un tour </a:t>
            </a:r>
            <a:r>
              <a:rPr lang="fr-CA" kern="1200" dirty="0">
                <a:solidFill>
                  <a:schemeClr val="tx1"/>
                </a:solidFill>
                <a:effectLst/>
                <a:latin typeface="+mn-lt"/>
                <a:ea typeface="+mn-ea"/>
                <a:cs typeface="+mn-cs"/>
              </a:rPr>
              <a:t>: L’électeur vote une fois, à un seul endroit.</a:t>
            </a:r>
          </a:p>
          <a:p>
            <a:r>
              <a:rPr lang="fr-CA" dirty="0"/>
              <a:t> </a:t>
            </a:r>
          </a:p>
          <a:p>
            <a:r>
              <a:rPr lang="fr-CA" dirty="0"/>
              <a:t>Un candidat peut donc être élu avec un vote de différence par rapport au deuxième candidat.</a:t>
            </a:r>
          </a:p>
          <a:p>
            <a:endParaRPr lang="fr-CA" dirty="0">
              <a:highlight>
                <a:srgbClr val="FFFF00"/>
              </a:highlight>
            </a:endParaRPr>
          </a:p>
        </p:txBody>
      </p:sp>
      <p:sp>
        <p:nvSpPr>
          <p:cNvPr id="4" name="Espace réservé du numéro de diapositive 3"/>
          <p:cNvSpPr>
            <a:spLocks noGrp="1"/>
          </p:cNvSpPr>
          <p:nvPr>
            <p:ph type="sldNum" sz="quarter" idx="10"/>
          </p:nvPr>
        </p:nvSpPr>
        <p:spPr/>
        <p:txBody>
          <a:bodyPr/>
          <a:lstStyle/>
          <a:p>
            <a:pPr defTabSz="466618">
              <a:defRPr/>
            </a:pPr>
            <a:fld id="{787691F1-964E-4E27-9A07-327281894A65}" type="slidenum">
              <a:rPr lang="fr-CA">
                <a:solidFill>
                  <a:prstClr val="black"/>
                </a:solidFill>
                <a:latin typeface="Calibri" panose="020F0502020204030204"/>
              </a:rPr>
              <a:pPr defTabSz="466618">
                <a:defRPr/>
              </a:pPr>
              <a:t>19</a:t>
            </a:fld>
            <a:endParaRPr lang="fr-CA">
              <a:solidFill>
                <a:prstClr val="black"/>
              </a:solidFill>
              <a:latin typeface="Calibri" panose="020F0502020204030204"/>
            </a:endParaRPr>
          </a:p>
        </p:txBody>
      </p:sp>
    </p:spTree>
    <p:extLst>
      <p:ext uri="{BB962C8B-B14F-4D97-AF65-F5344CB8AC3E}">
        <p14:creationId xmlns:p14="http://schemas.microsoft.com/office/powerpoint/2010/main" val="292299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95338" y="466725"/>
            <a:ext cx="5432425" cy="3055938"/>
          </a:xfrm>
        </p:spPr>
      </p:sp>
      <p:sp>
        <p:nvSpPr>
          <p:cNvPr id="3" name="Espace réservé des commentaires 2"/>
          <p:cNvSpPr>
            <a:spLocks noGrp="1"/>
          </p:cNvSpPr>
          <p:nvPr>
            <p:ph type="body" idx="1"/>
          </p:nvPr>
        </p:nvSpPr>
        <p:spPr>
          <a:xfrm>
            <a:off x="382271" y="3816256"/>
            <a:ext cx="6258559" cy="5025772"/>
          </a:xfrm>
        </p:spPr>
        <p:txBody>
          <a:bodyPr/>
          <a:lstStyle/>
          <a:p>
            <a:pPr>
              <a:spcAft>
                <a:spcPts val="612"/>
              </a:spcAft>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p>
          <a:p>
            <a:r>
              <a:rPr lang="fr-CA"/>
              <a:t>Présenter brièvement</a:t>
            </a:r>
            <a:r>
              <a:rPr lang="fr-CA" baseline="0"/>
              <a:t> les différents éléments de la situation d’apprentissage :</a:t>
            </a:r>
          </a:p>
          <a:p>
            <a:endParaRPr lang="fr-CA" baseline="0"/>
          </a:p>
          <a:p>
            <a:pPr marL="641600" lvl="1" indent="-174982">
              <a:buFont typeface="Arial" panose="020B0604020202020204" pitchFamily="34" charset="0"/>
              <a:buChar char="•"/>
            </a:pPr>
            <a:r>
              <a:rPr lang="fr-CA" baseline="0"/>
              <a:t>Amorce</a:t>
            </a:r>
          </a:p>
          <a:p>
            <a:pPr marL="641600" lvl="1" indent="-174982">
              <a:buFont typeface="Arial" panose="020B0604020202020204" pitchFamily="34" charset="0"/>
              <a:buChar char="•"/>
            </a:pPr>
            <a:r>
              <a:rPr lang="fr-CA" baseline="0"/>
              <a:t>Le savais-tu : retour sur différentes notions de base de notre société démocratique</a:t>
            </a:r>
          </a:p>
          <a:p>
            <a:pPr marL="641600" lvl="1" indent="-174982">
              <a:buFont typeface="Arial" panose="020B0604020202020204" pitchFamily="34" charset="0"/>
              <a:buChar char="•"/>
            </a:pPr>
            <a:r>
              <a:rPr lang="fr-CA" baseline="0"/>
              <a:t>La carte électorale participative : jeu de rôle pour explorer le système politique et la carte électorale du Québec</a:t>
            </a:r>
          </a:p>
          <a:p>
            <a:pPr marL="641600" lvl="1" indent="-174982">
              <a:buFont typeface="Arial" panose="020B0604020202020204" pitchFamily="34" charset="0"/>
              <a:buChar char="•"/>
            </a:pPr>
            <a:r>
              <a:rPr lang="fr-CA" baseline="0"/>
              <a:t>Élection mystère : transformation de la salle de classe en bureau de vote pour vivre une simulation électorale</a:t>
            </a:r>
          </a:p>
          <a:p>
            <a:pPr marL="641600" lvl="1" indent="-174982">
              <a:buFont typeface="Arial" panose="020B0604020202020204" pitchFamily="34" charset="0"/>
              <a:buChar char="•"/>
            </a:pPr>
            <a:r>
              <a:rPr lang="fr-CA" baseline="0"/>
              <a:t>Tâche intégratrice</a:t>
            </a:r>
          </a:p>
          <a:p>
            <a:endParaRPr lang="fr-CA" baseline="0"/>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2</a:t>
            </a:fld>
            <a:endParaRPr lang="fr-CA"/>
          </a:p>
        </p:txBody>
      </p:sp>
    </p:spTree>
    <p:extLst>
      <p:ext uri="{BB962C8B-B14F-4D97-AF65-F5344CB8AC3E}">
        <p14:creationId xmlns:p14="http://schemas.microsoft.com/office/powerpoint/2010/main" val="490032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defRPr/>
            </a:pPr>
            <a:r>
              <a:rPr lang="fr-CA">
                <a:effectLst/>
                <a:ea typeface="Calibri" panose="020F0502020204030204" pitchFamily="34" charset="0"/>
                <a:cs typeface="Calibri" panose="020F0502020204030204" pitchFamily="34" charset="0"/>
              </a:rPr>
              <a:t>Annoncer que c’est maintenant l’étape du dévoilement des résultats. </a:t>
            </a:r>
          </a:p>
          <a:p>
            <a:pPr defTabSz="933237">
              <a:defRPr/>
            </a:pPr>
            <a:endParaRPr lang="fr-CA">
              <a:effectLst/>
              <a:ea typeface="Calibri" panose="020F0502020204030204" pitchFamily="34" charset="0"/>
              <a:cs typeface="Calibri" panose="020F0502020204030204" pitchFamily="34" charset="0"/>
            </a:endParaRPr>
          </a:p>
          <a:p>
            <a:r>
              <a:rPr lang="fr-CA" b="1">
                <a:latin typeface="Agency FB" panose="020B0503020202020204" pitchFamily="34" charset="0"/>
              </a:rPr>
              <a:t>Variante </a:t>
            </a:r>
            <a:r>
              <a:rPr lang="fr-CA" b="0">
                <a:latin typeface="Agency FB" panose="020B0503020202020204" pitchFamily="34" charset="0"/>
              </a:rPr>
              <a:t>: mettre un brin d’ambiance électorale.</a:t>
            </a:r>
          </a:p>
          <a:p>
            <a:endParaRPr lang="fr-CA"/>
          </a:p>
          <a:p>
            <a:endParaRPr lang="fr-CA"/>
          </a:p>
          <a:p>
            <a:endParaRPr lang="fr-CA"/>
          </a:p>
        </p:txBody>
      </p:sp>
      <p:sp>
        <p:nvSpPr>
          <p:cNvPr id="4" name="Espace réservé du numéro de diapositive 3"/>
          <p:cNvSpPr>
            <a:spLocks noGrp="1"/>
          </p:cNvSpPr>
          <p:nvPr>
            <p:ph type="sldNum" sz="quarter" idx="5"/>
          </p:nvPr>
        </p:nvSpPr>
        <p:spPr/>
        <p:txBody>
          <a:bodyPr/>
          <a:lstStyle/>
          <a:p>
            <a:pPr defTabSz="466618">
              <a:defRPr/>
            </a:pPr>
            <a:fld id="{787691F1-964E-4E27-9A07-327281894A65}" type="slidenum">
              <a:rPr lang="fr-CA">
                <a:solidFill>
                  <a:prstClr val="black"/>
                </a:solidFill>
                <a:latin typeface="Calibri" panose="020F0502020204030204"/>
              </a:rPr>
              <a:pPr defTabSz="466618">
                <a:defRPr/>
              </a:pPr>
              <a:t>20</a:t>
            </a:fld>
            <a:endParaRPr lang="fr-CA">
              <a:solidFill>
                <a:prstClr val="black"/>
              </a:solidFill>
              <a:latin typeface="Calibri" panose="020F0502020204030204"/>
            </a:endParaRPr>
          </a:p>
        </p:txBody>
      </p:sp>
    </p:spTree>
    <p:extLst>
      <p:ext uri="{BB962C8B-B14F-4D97-AF65-F5344CB8AC3E}">
        <p14:creationId xmlns:p14="http://schemas.microsoft.com/office/powerpoint/2010/main" val="3532001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a:t>Voici les résultats de nos élections.</a:t>
            </a:r>
          </a:p>
          <a:p>
            <a:br>
              <a:rPr lang="fr-CA"/>
            </a:br>
            <a:r>
              <a:rPr lang="fr-CA"/>
              <a:t>Dans la circonscription de </a:t>
            </a:r>
            <a:r>
              <a:rPr lang="fr-CA" err="1"/>
              <a:t>Rouyn-Noranda</a:t>
            </a:r>
            <a:r>
              <a:rPr lang="fr-CA" err="1">
                <a:sym typeface="Symbol" panose="05050102010706020507" pitchFamily="18" charset="2"/>
              </a:rPr>
              <a:t></a:t>
            </a:r>
            <a:r>
              <a:rPr lang="fr-CA" err="1"/>
              <a:t>Témiscamingue</a:t>
            </a:r>
            <a:r>
              <a:rPr lang="fr-CA"/>
              <a:t>, la personne qui a obtenu le plus de votes est </a:t>
            </a:r>
            <a:r>
              <a:rPr lang="fr-CA" b="1"/>
              <a:t>R</a:t>
            </a:r>
            <a:r>
              <a:rPr lang="fr-CA" b="0"/>
              <a:t>,</a:t>
            </a:r>
            <a:r>
              <a:rPr lang="fr-CA" b="1"/>
              <a:t> </a:t>
            </a:r>
            <a:r>
              <a:rPr lang="fr-CA"/>
              <a:t>du </a:t>
            </a:r>
            <a:r>
              <a:rPr lang="fr-CA" b="1"/>
              <a:t>Parti mauve. </a:t>
            </a:r>
          </a:p>
          <a:p>
            <a:r>
              <a:rPr lang="fr-CA"/>
              <a:t>R est aussi chef du Parti mauve.</a:t>
            </a:r>
          </a:p>
          <a:p>
            <a:endParaRPr lang="fr-CA"/>
          </a:p>
          <a:p>
            <a:r>
              <a:rPr lang="fr-CA"/>
              <a:t>Félicitations!</a:t>
            </a:r>
          </a:p>
          <a:p>
            <a:endParaRPr lang="fr-CA"/>
          </a:p>
          <a:p>
            <a:r>
              <a:rPr lang="fr-CA"/>
              <a:t>J’invite R à se rendre à l’avant de la classe. Les autres candidates et candidats peuvent aller récupérer leur pièce de jeu et retourner s’assoir.</a:t>
            </a:r>
          </a:p>
          <a:p>
            <a:endParaRPr lang="fr-CA"/>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21</a:t>
            </a:fld>
            <a:endParaRPr lang="fr-CA"/>
          </a:p>
        </p:txBody>
      </p:sp>
    </p:spTree>
    <p:extLst>
      <p:ext uri="{BB962C8B-B14F-4D97-AF65-F5344CB8AC3E}">
        <p14:creationId xmlns:p14="http://schemas.microsoft.com/office/powerpoint/2010/main" val="4024179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7075" y="466725"/>
            <a:ext cx="5586413"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defRPr/>
            </a:pPr>
            <a:r>
              <a:rPr lang="fr-CA"/>
              <a:t>Dans la circonscription de Pontiac, le candidat qui a obtenu le plus de votes est </a:t>
            </a:r>
            <a:r>
              <a:rPr lang="fr-CA" b="1"/>
              <a:t>M</a:t>
            </a:r>
            <a:r>
              <a:rPr lang="fr-CA" b="0"/>
              <a:t>,</a:t>
            </a:r>
            <a:r>
              <a:rPr lang="fr-CA" b="1"/>
              <a:t> </a:t>
            </a:r>
            <a:r>
              <a:rPr lang="fr-CA"/>
              <a:t>du </a:t>
            </a:r>
            <a:r>
              <a:rPr lang="fr-CA" b="1"/>
              <a:t>Parti jaune. </a:t>
            </a:r>
          </a:p>
          <a:p>
            <a:pPr defTabSz="933237">
              <a:defRPr/>
            </a:pPr>
            <a:r>
              <a:rPr lang="fr-CA"/>
              <a:t>M est aussi </a:t>
            </a:r>
            <a:r>
              <a:rPr lang="fr-CA" b="1"/>
              <a:t>chef</a:t>
            </a:r>
            <a:r>
              <a:rPr lang="fr-CA"/>
              <a:t> du Parti jaune.</a:t>
            </a:r>
          </a:p>
          <a:p>
            <a:pPr defTabSz="933237">
              <a:defRPr/>
            </a:pPr>
            <a:endParaRPr lang="fr-CA"/>
          </a:p>
          <a:p>
            <a:pPr defTabSz="933237">
              <a:defRPr/>
            </a:pPr>
            <a:r>
              <a:rPr lang="fr-CA"/>
              <a:t>Félicitations!</a:t>
            </a:r>
          </a:p>
          <a:p>
            <a:endParaRPr lang="fr-CA"/>
          </a:p>
          <a:p>
            <a:r>
              <a:rPr lang="fr-CA"/>
              <a:t>J’invite M à se rendre à l’avant de la classe. Les autres candidates et candidats peuvent aller récupérer leur pièce de jeu et retourner s’assoir.</a:t>
            </a:r>
          </a:p>
          <a:p>
            <a:endParaRPr lang="fr-CA"/>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22</a:t>
            </a:fld>
            <a:endParaRPr lang="fr-CA"/>
          </a:p>
        </p:txBody>
      </p:sp>
    </p:spTree>
    <p:extLst>
      <p:ext uri="{BB962C8B-B14F-4D97-AF65-F5344CB8AC3E}">
        <p14:creationId xmlns:p14="http://schemas.microsoft.com/office/powerpoint/2010/main" val="323055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defRPr/>
            </a:pPr>
            <a:r>
              <a:rPr lang="fr-CA"/>
              <a:t>Dans la circonscription de Gatineau, le candidat qui a obtenu le plus de votes est </a:t>
            </a:r>
            <a:r>
              <a:rPr lang="fr-CA" b="1"/>
              <a:t>A</a:t>
            </a:r>
            <a:r>
              <a:rPr lang="fr-CA" b="0"/>
              <a:t>,</a:t>
            </a:r>
            <a:r>
              <a:rPr lang="fr-CA" b="1"/>
              <a:t> </a:t>
            </a:r>
            <a:r>
              <a:rPr lang="fr-CA"/>
              <a:t>du </a:t>
            </a:r>
            <a:r>
              <a:rPr lang="fr-CA" b="1"/>
              <a:t>Parti jaune.</a:t>
            </a:r>
          </a:p>
          <a:p>
            <a:pPr defTabSz="933237">
              <a:defRPr/>
            </a:pPr>
            <a:endParaRPr lang="fr-CA" b="1"/>
          </a:p>
          <a:p>
            <a:pPr defTabSz="933237">
              <a:defRPr/>
            </a:pPr>
            <a:r>
              <a:rPr lang="fr-CA"/>
              <a:t>Félicitations!</a:t>
            </a:r>
          </a:p>
          <a:p>
            <a:endParaRPr lang="fr-CA" b="1"/>
          </a:p>
          <a:p>
            <a:r>
              <a:rPr lang="fr-CA"/>
              <a:t>J’invite A à se rendre à l’avant de la classe. Les autres candidates et candidats peuvent aller récupérer leur pièce de jeu et retourner s’assoir.</a:t>
            </a:r>
          </a:p>
          <a:p>
            <a:endParaRPr lang="fr-CA"/>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23</a:t>
            </a:fld>
            <a:endParaRPr lang="fr-CA"/>
          </a:p>
        </p:txBody>
      </p:sp>
    </p:spTree>
    <p:extLst>
      <p:ext uri="{BB962C8B-B14F-4D97-AF65-F5344CB8AC3E}">
        <p14:creationId xmlns:p14="http://schemas.microsoft.com/office/powerpoint/2010/main" val="629425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defRPr/>
            </a:pPr>
            <a:r>
              <a:rPr lang="fr-CA"/>
              <a:t>Dans la circonscription de Labelle, le candidat qui a obtenu le plus de votes est </a:t>
            </a:r>
            <a:r>
              <a:rPr lang="fr-CA" b="1"/>
              <a:t>H</a:t>
            </a:r>
            <a:r>
              <a:rPr lang="fr-CA" b="0"/>
              <a:t>,</a:t>
            </a:r>
            <a:r>
              <a:rPr lang="fr-CA" b="1"/>
              <a:t> </a:t>
            </a:r>
            <a:r>
              <a:rPr lang="fr-CA"/>
              <a:t>du </a:t>
            </a:r>
            <a:r>
              <a:rPr lang="fr-CA" b="1"/>
              <a:t>Parti bleu. </a:t>
            </a:r>
          </a:p>
          <a:p>
            <a:pPr defTabSz="933237">
              <a:defRPr/>
            </a:pPr>
            <a:r>
              <a:rPr lang="fr-CA"/>
              <a:t>H est aussi</a:t>
            </a:r>
            <a:r>
              <a:rPr lang="fr-CA" b="1"/>
              <a:t> chef</a:t>
            </a:r>
            <a:r>
              <a:rPr lang="fr-CA"/>
              <a:t> de son parti.</a:t>
            </a:r>
          </a:p>
          <a:p>
            <a:pPr defTabSz="933237">
              <a:defRPr/>
            </a:pPr>
            <a:endParaRPr lang="fr-CA"/>
          </a:p>
          <a:p>
            <a:pPr defTabSz="933237">
              <a:defRPr/>
            </a:pPr>
            <a:r>
              <a:rPr lang="fr-CA"/>
              <a:t>Félicitations!</a:t>
            </a:r>
          </a:p>
          <a:p>
            <a:endParaRPr lang="fr-CA" b="1"/>
          </a:p>
          <a:p>
            <a:r>
              <a:rPr lang="fr-CA"/>
              <a:t>J’invite H à se rendre à l’avant de la classe. Les autres candidates et candidats peuvent aller récupérer leur pièce de jeu et retourner s’assoir.</a:t>
            </a:r>
          </a:p>
          <a:p>
            <a:endParaRPr lang="fr-CA" b="1"/>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24</a:t>
            </a:fld>
            <a:endParaRPr lang="fr-CA"/>
          </a:p>
        </p:txBody>
      </p:sp>
    </p:spTree>
    <p:extLst>
      <p:ext uri="{BB962C8B-B14F-4D97-AF65-F5344CB8AC3E}">
        <p14:creationId xmlns:p14="http://schemas.microsoft.com/office/powerpoint/2010/main" val="2156014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7075" y="466725"/>
            <a:ext cx="5586413"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a:t>Dans la circonscription de </a:t>
            </a:r>
            <a:r>
              <a:rPr lang="fr-CA" err="1"/>
              <a:t>Laviolette</a:t>
            </a:r>
            <a:r>
              <a:rPr lang="fr-CA" err="1">
                <a:sym typeface="Symbol" panose="05050102010706020507" pitchFamily="18" charset="2"/>
              </a:rPr>
              <a:t></a:t>
            </a:r>
            <a:r>
              <a:rPr lang="fr-CA" err="1"/>
              <a:t>Saint-Maurice</a:t>
            </a:r>
            <a:r>
              <a:rPr lang="fr-CA"/>
              <a:t>, le candidat qui a obtenu le plus de votes est </a:t>
            </a:r>
            <a:r>
              <a:rPr lang="fr-CA" b="1"/>
              <a:t>I</a:t>
            </a:r>
            <a:r>
              <a:rPr lang="fr-CA" b="0"/>
              <a:t>,</a:t>
            </a:r>
            <a:r>
              <a:rPr lang="fr-CA" b="1"/>
              <a:t> </a:t>
            </a:r>
            <a:r>
              <a:rPr lang="fr-CA"/>
              <a:t>du </a:t>
            </a:r>
            <a:r>
              <a:rPr lang="fr-CA" b="1"/>
              <a:t>parti Jaune.</a:t>
            </a:r>
            <a:endParaRPr lang="fr-CA"/>
          </a:p>
          <a:p>
            <a:r>
              <a:rPr lang="fr-CA"/>
              <a:t> </a:t>
            </a:r>
          </a:p>
          <a:p>
            <a:r>
              <a:rPr lang="fr-CA"/>
              <a:t>Félicitations!</a:t>
            </a:r>
          </a:p>
          <a:p>
            <a:endParaRPr lang="fr-CA"/>
          </a:p>
          <a:p>
            <a:r>
              <a:rPr lang="fr-CA"/>
              <a:t>J’invite I à se rendre à l’avant de la classe. Les autres candidates et candidats peuvent aller récupérer leur pièce de jeu et retourner s’assoir.</a:t>
            </a:r>
          </a:p>
          <a:p>
            <a:pPr defTabSz="933237">
              <a:defRPr/>
            </a:pPr>
            <a:endParaRPr lang="fr-CA"/>
          </a:p>
          <a:p>
            <a:pPr defTabSz="933237">
              <a:defRPr/>
            </a:pPr>
            <a:endParaRPr lang="fr-CA"/>
          </a:p>
          <a:p>
            <a:pPr defTabSz="933237">
              <a:defRPr/>
            </a:pPr>
            <a:r>
              <a:rPr lang="fr-CA"/>
              <a:t>Bravo à tous les candidats et à toutes les candidates qui se sont présentés aux élections!</a:t>
            </a:r>
          </a:p>
          <a:p>
            <a:endParaRPr lang="fr-CA"/>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25</a:t>
            </a:fld>
            <a:endParaRPr lang="fr-CA"/>
          </a:p>
        </p:txBody>
      </p:sp>
    </p:spTree>
    <p:extLst>
      <p:ext uri="{BB962C8B-B14F-4D97-AF65-F5344CB8AC3E}">
        <p14:creationId xmlns:p14="http://schemas.microsoft.com/office/powerpoint/2010/main" val="3911313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52387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lvl="1"/>
            <a:r>
              <a:rPr lang="fr-CA" i="1" kern="1200">
                <a:solidFill>
                  <a:schemeClr val="tx1"/>
                </a:solidFill>
                <a:effectLst/>
                <a:highlight>
                  <a:srgbClr val="FFF7BF"/>
                </a:highlight>
                <a:latin typeface="+mn-lt"/>
                <a:ea typeface="+mn-ea"/>
                <a:cs typeface="+mn-cs"/>
              </a:rPr>
              <a:t>Selon vous, quel parti a remporté les élections? Pourquoi?</a:t>
            </a:r>
          </a:p>
          <a:p>
            <a:r>
              <a:rPr lang="fr-CA"/>
              <a:t> </a:t>
            </a:r>
          </a:p>
          <a:p>
            <a:r>
              <a:rPr lang="fr-CA" b="1"/>
              <a:t>Réponse : </a:t>
            </a:r>
            <a:r>
              <a:rPr lang="fr-CA"/>
              <a:t>Le Parti jaune.</a:t>
            </a:r>
          </a:p>
          <a:p>
            <a:r>
              <a:rPr lang="fr-CA"/>
              <a:t> </a:t>
            </a:r>
          </a:p>
          <a:p>
            <a:r>
              <a:rPr lang="fr-CA"/>
              <a:t>Le Parti jaune a fait élire plus de candidats que les autres partis. Le parti qui fait élire le plus de députés forme le gouvernement.</a:t>
            </a:r>
          </a:p>
          <a:p>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26</a:t>
            </a:fld>
            <a:endParaRPr lang="fr-CA"/>
          </a:p>
        </p:txBody>
      </p:sp>
    </p:spTree>
    <p:extLst>
      <p:ext uri="{BB962C8B-B14F-4D97-AF65-F5344CB8AC3E}">
        <p14:creationId xmlns:p14="http://schemas.microsoft.com/office/powerpoint/2010/main" val="3130405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a:t>Dans cette situation, le Parti jaune a fait élire plus de députés que tous les autres partis réunis. C’est ce qu’on appelle un </a:t>
            </a:r>
            <a:r>
              <a:rPr lang="fr-CA" b="1"/>
              <a:t>gouvernement majoritaire</a:t>
            </a:r>
            <a:r>
              <a:rPr lang="fr-CA"/>
              <a:t>. Le gouvernement détient plus de 50 % des circonscriptions électorales. Dans le cas du Québec, cela représente 63 circonscriptions.</a:t>
            </a:r>
          </a:p>
          <a:p>
            <a:r>
              <a:rPr lang="fr-CA"/>
              <a:t> </a:t>
            </a:r>
          </a:p>
          <a:p>
            <a:r>
              <a:rPr lang="fr-CA"/>
              <a:t>Ma prochaine question s’adresse à la personne qui avait la carte du Parti jaune avec la mention Chef.</a:t>
            </a:r>
          </a:p>
          <a:p>
            <a:r>
              <a:rPr lang="fr-CA"/>
              <a:t> </a:t>
            </a:r>
          </a:p>
          <a:p>
            <a:pPr lvl="1"/>
            <a:r>
              <a:rPr lang="fr-CA" i="1" kern="1200">
                <a:solidFill>
                  <a:schemeClr val="tx1"/>
                </a:solidFill>
                <a:effectLst/>
                <a:highlight>
                  <a:srgbClr val="FFF7BF"/>
                </a:highlight>
                <a:latin typeface="+mn-lt"/>
                <a:ea typeface="+mn-ea"/>
                <a:cs typeface="+mn-cs"/>
              </a:rPr>
              <a:t>À titre de chef du Parti jaune, qui a fait élire le plus de députés, quel est ton rôle?</a:t>
            </a:r>
          </a:p>
          <a:p>
            <a:r>
              <a:rPr lang="fr-CA"/>
              <a:t> </a:t>
            </a:r>
          </a:p>
          <a:p>
            <a:r>
              <a:rPr lang="fr-CA" b="1"/>
              <a:t>Réponse </a:t>
            </a:r>
            <a:r>
              <a:rPr lang="fr-CA"/>
              <a:t>: Premier ministre.</a:t>
            </a:r>
          </a:p>
          <a:p>
            <a:r>
              <a:rPr lang="fr-CA"/>
              <a:t> </a:t>
            </a:r>
          </a:p>
          <a:p>
            <a:r>
              <a:rPr lang="fr-CA"/>
              <a:t>Le chef du parti qui a fait élire le plus de députés devient le chef du gouvernement, c’est-à-dire la </a:t>
            </a:r>
            <a:r>
              <a:rPr lang="fr-CA" b="1"/>
              <a:t>première ministre ou le premier ministre.</a:t>
            </a:r>
          </a:p>
          <a:p>
            <a:endParaRPr lang="fr-CA" b="1"/>
          </a:p>
          <a:p>
            <a:endParaRPr lang="fr-CA"/>
          </a:p>
          <a:p>
            <a:endParaRPr lang="fr-CA"/>
          </a:p>
          <a:p>
            <a:pPr>
              <a:buSzPts val="1000"/>
            </a:pPr>
            <a:endParaRPr lang="fr-CA" sz="1800">
              <a:latin typeface="Calibri" panose="020F0502020204030204" pitchFamily="34" charset="0"/>
              <a:ea typeface="Yu Mincho" panose="02020400000000000000" pitchFamily="18" charset="-128"/>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27</a:t>
            </a:fld>
            <a:endParaRPr lang="fr-CA"/>
          </a:p>
        </p:txBody>
      </p:sp>
    </p:spTree>
    <p:extLst>
      <p:ext uri="{BB962C8B-B14F-4D97-AF65-F5344CB8AC3E}">
        <p14:creationId xmlns:p14="http://schemas.microsoft.com/office/powerpoint/2010/main" val="63046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a:xfrm>
            <a:off x="391160" y="3816257"/>
            <a:ext cx="6377480" cy="5260115"/>
          </a:xfrm>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a:t>L’ensemble des candidats élus des autres partis politiques sont les députés de l’opposition. </a:t>
            </a:r>
          </a:p>
          <a:p>
            <a:pPr>
              <a:spcAft>
                <a:spcPts val="408"/>
              </a:spcAft>
            </a:pPr>
            <a:r>
              <a:rPr lang="fr-CA"/>
              <a:t>Le deuxième groupe qui fait élire le plus de députés s’appelle </a:t>
            </a:r>
            <a:r>
              <a:rPr lang="fr-CA" b="1"/>
              <a:t>l’opposition officielle</a:t>
            </a:r>
            <a:r>
              <a:rPr lang="fr-CA"/>
              <a:t>.</a:t>
            </a:r>
          </a:p>
          <a:p>
            <a:pPr>
              <a:spcAft>
                <a:spcPts val="408"/>
              </a:spcAft>
            </a:pPr>
            <a:r>
              <a:rPr lang="fr-CA"/>
              <a:t>Ma prochaine question s’adresse aux autres personnes qui avaient la mention CHEF sur leur carte de jeu.</a:t>
            </a:r>
          </a:p>
          <a:p>
            <a:pPr lvl="1">
              <a:spcAft>
                <a:spcPts val="612"/>
              </a:spcAft>
            </a:pPr>
            <a:r>
              <a:rPr lang="fr-CA" i="1" kern="1200">
                <a:solidFill>
                  <a:schemeClr val="tx1"/>
                </a:solidFill>
                <a:effectLst/>
                <a:highlight>
                  <a:srgbClr val="FFF7BF"/>
                </a:highlight>
                <a:latin typeface="+mn-lt"/>
                <a:ea typeface="+mn-ea"/>
                <a:cs typeface="+mn-cs"/>
              </a:rPr>
              <a:t>À titre de chef, quel est votre rôle?</a:t>
            </a:r>
          </a:p>
          <a:p>
            <a:pPr lvl="1">
              <a:spcAft>
                <a:spcPts val="612"/>
              </a:spcAft>
            </a:pPr>
            <a:endParaRPr lang="fr-CA"/>
          </a:p>
          <a:p>
            <a:r>
              <a:rPr lang="fr-CA" b="1"/>
              <a:t>Réponses: </a:t>
            </a:r>
            <a:r>
              <a:rPr lang="fr-CA"/>
              <a:t>Le chef de l’opposition officielle et le chef du deuxième groupe d’opposition.</a:t>
            </a:r>
          </a:p>
          <a:p>
            <a:pPr marL="174982" indent="-174982">
              <a:spcAft>
                <a:spcPts val="408"/>
              </a:spcAft>
              <a:buFont typeface="Arial" panose="020B0604020202020204" pitchFamily="34" charset="0"/>
              <a:buChar char="•"/>
            </a:pPr>
            <a:r>
              <a:rPr lang="fr-CA"/>
              <a:t>À titre de chef des partis qui sont dans l’opposition, vous êtes chef de votre équipe politique. </a:t>
            </a:r>
          </a:p>
          <a:p>
            <a:pPr marL="174982" indent="-174982">
              <a:spcAft>
                <a:spcPts val="408"/>
              </a:spcAft>
              <a:buFont typeface="Arial" panose="020B0604020202020204" pitchFamily="34" charset="0"/>
              <a:buChar char="•"/>
            </a:pPr>
            <a:r>
              <a:rPr lang="fr-CA"/>
              <a:t>Le chef du deuxième parti qui a fait élire le plus de députés devient le chef de l’opposition officielle. S’il y a un autre parti politique élu, il forme le troisième groupe d’opposition.</a:t>
            </a:r>
          </a:p>
          <a:p>
            <a:endParaRPr lang="fr-CA" baseline="0"/>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28</a:t>
            </a:fld>
            <a:endParaRPr lang="fr-CA"/>
          </a:p>
        </p:txBody>
      </p:sp>
    </p:spTree>
    <p:extLst>
      <p:ext uri="{BB962C8B-B14F-4D97-AF65-F5344CB8AC3E}">
        <p14:creationId xmlns:p14="http://schemas.microsoft.com/office/powerpoint/2010/main" val="1428811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buSzPts val="1000"/>
            </a:pPr>
            <a:r>
              <a:rPr lang="fr-CA" b="1">
                <a:effectLst/>
                <a:ea typeface="Times New Roman" panose="02020603050405020304" pitchFamily="18" charset="0"/>
                <a:cs typeface="Arial" panose="020B0604020202020204" pitchFamily="34" charset="0"/>
              </a:rPr>
              <a:t>Revirement de situation</a:t>
            </a:r>
          </a:p>
          <a:p>
            <a:pPr>
              <a:spcAft>
                <a:spcPts val="408"/>
              </a:spcAft>
              <a:buSzPts val="1000"/>
            </a:pPr>
            <a:r>
              <a:rPr lang="fr-CA">
                <a:effectLst/>
                <a:ea typeface="Times New Roman" panose="02020603050405020304" pitchFamily="18" charset="0"/>
                <a:cs typeface="Arial" panose="020B0604020202020204" pitchFamily="34" charset="0"/>
              </a:rPr>
              <a:t>Après l’élection</a:t>
            </a:r>
            <a:r>
              <a:rPr lang="fr-CA">
                <a:ea typeface="Times New Roman" panose="02020603050405020304" pitchFamily="18" charset="0"/>
                <a:cs typeface="Arial" panose="020B0604020202020204" pitchFamily="34" charset="0"/>
              </a:rPr>
              <a:t>, </a:t>
            </a:r>
            <a:r>
              <a:rPr lang="fr-CA">
                <a:effectLst/>
                <a:ea typeface="Times New Roman" panose="02020603050405020304" pitchFamily="18" charset="0"/>
                <a:cs typeface="Arial" panose="020B0604020202020204" pitchFamily="34" charset="0"/>
              </a:rPr>
              <a:t>il y a un recomptage des bulletins de vote dans la circonscription de Gatineau</a:t>
            </a:r>
            <a:r>
              <a:rPr lang="fr-CA">
                <a:effectLst/>
                <a:ea typeface="Yu Mincho" panose="02020400000000000000" pitchFamily="18" charset="-128"/>
                <a:cs typeface="Arial" panose="020B0604020202020204" pitchFamily="34" charset="0"/>
              </a:rPr>
              <a:t>. </a:t>
            </a:r>
            <a:r>
              <a:rPr lang="fr-CA">
                <a:ea typeface="Yu Mincho" panose="02020400000000000000" pitchFamily="18" charset="-128"/>
                <a:cs typeface="Arial" panose="020B0604020202020204" pitchFamily="34" charset="0"/>
              </a:rPr>
              <a:t>C</a:t>
            </a:r>
            <a:r>
              <a:rPr lang="fr-CA">
                <a:effectLst/>
                <a:ea typeface="Yu Mincho" panose="02020400000000000000" pitchFamily="18" charset="-128"/>
                <a:cs typeface="Arial" panose="020B0604020202020204" pitchFamily="34" charset="0"/>
              </a:rPr>
              <a:t>’est plutôt le Parti corail qui remporte l’élection. J’invite la personne élue à venir coller son jeton sur la carte et à se déplacer en avant. Et j’invite la personne non élue à récupérer sa pièce de jeu sur la carte électorale et à retourner s’asseoir à sa place.</a:t>
            </a:r>
          </a:p>
          <a:p>
            <a:pPr marL="0" marR="0" lvl="0" indent="0" algn="l" defTabSz="914400" rtl="0" eaLnBrk="1" fontAlgn="auto" latinLnBrk="0" hangingPunct="1">
              <a:lnSpc>
                <a:spcPct val="100000"/>
              </a:lnSpc>
              <a:spcBef>
                <a:spcPts val="0"/>
              </a:spcBef>
              <a:spcAft>
                <a:spcPts val="408"/>
              </a:spcAft>
              <a:buClrTx/>
              <a:buSzPts val="1000"/>
              <a:buFontTx/>
              <a:buNone/>
              <a:tabLst/>
              <a:defRPr/>
            </a:pPr>
            <a:r>
              <a:rPr lang="fr-CA" sz="1200" b="1">
                <a:ea typeface="Times New Roman" panose="02020603050405020304" pitchFamily="18" charset="0"/>
                <a:cs typeface="Arial" panose="020B0604020202020204" pitchFamily="34" charset="0"/>
              </a:rPr>
              <a:t>IMPORTANT : </a:t>
            </a:r>
            <a:r>
              <a:rPr lang="fr-CA" sz="1200">
                <a:ea typeface="Times New Roman" panose="02020603050405020304" pitchFamily="18" charset="0"/>
                <a:cs typeface="Arial" panose="020B0604020202020204" pitchFamily="34" charset="0"/>
              </a:rPr>
              <a:t>Expliquer que le recomptage des votes peut avoir lieu pour différentes raisons, notamment lorsque les résultats sont serrés entre les deux premières candidatures. Toutefois, au Québec, c’est rarement arrivé que le recomptage modifie le résultat d’une élection. Pour plus de détails, consulter la page </a:t>
            </a:r>
            <a:r>
              <a:rPr lang="fr-CA" sz="1200" u="sng">
                <a:solidFill>
                  <a:srgbClr val="0563C1"/>
                </a:solidFill>
                <a:ea typeface="Times New Roman" panose="02020603050405020304" pitchFamily="18" charset="0"/>
                <a:cs typeface="Arial" panose="020B0604020202020204" pitchFamily="34" charset="0"/>
                <a:hlinkClick r:id="rId3"/>
              </a:rPr>
              <a:t>Dépouillement des votes et diffusion des résultats électoraux</a:t>
            </a:r>
            <a:r>
              <a:rPr lang="fr-CA" sz="1200">
                <a:ea typeface="Times New Roman" panose="02020603050405020304" pitchFamily="18" charset="0"/>
                <a:cs typeface="Arial" panose="020B0604020202020204" pitchFamily="34" charset="0"/>
              </a:rPr>
              <a:t> du site Web d’Élections Québec.</a:t>
            </a:r>
            <a:endParaRPr lang="fr-CA" sz="1200">
              <a:ea typeface="Yu Mincho" panose="02020400000000000000" pitchFamily="18" charset="-128"/>
              <a:cs typeface="Arial" panose="020B0604020202020204" pitchFamily="34" charset="0"/>
            </a:endParaRPr>
          </a:p>
          <a:p>
            <a:pPr>
              <a:spcAft>
                <a:spcPts val="408"/>
              </a:spcAft>
              <a:buSzPts val="1000"/>
            </a:pPr>
            <a:endParaRPr lang="fr-CA">
              <a:effectLst/>
              <a:ea typeface="Yu Mincho" panose="02020400000000000000" pitchFamily="18" charset="-128"/>
              <a:cs typeface="Arial" panose="020B0604020202020204" pitchFamily="34" charset="0"/>
            </a:endParaRPr>
          </a:p>
          <a:p>
            <a:pPr lvl="1">
              <a:spcAft>
                <a:spcPts val="408"/>
              </a:spcAft>
            </a:pPr>
            <a:r>
              <a:rPr lang="fr-CA" i="1" kern="1200">
                <a:solidFill>
                  <a:schemeClr val="tx1"/>
                </a:solidFill>
                <a:effectLst/>
                <a:highlight>
                  <a:srgbClr val="FFF7BF"/>
                </a:highlight>
                <a:ea typeface="+mn-ea"/>
                <a:cs typeface="+mn-cs"/>
              </a:rPr>
              <a:t>Étant donné ces résultats, qui remporte les élections?</a:t>
            </a:r>
            <a:endParaRPr lang="fr-CA" kern="1200">
              <a:solidFill>
                <a:schemeClr val="tx1"/>
              </a:solidFill>
              <a:effectLst/>
              <a:ea typeface="+mn-ea"/>
              <a:cs typeface="+mn-cs"/>
            </a:endParaRPr>
          </a:p>
          <a:p>
            <a:pPr>
              <a:spcAft>
                <a:spcPts val="408"/>
              </a:spcAft>
            </a:pPr>
            <a:endParaRPr lang="fr-CA" b="1" kern="1200">
              <a:solidFill>
                <a:schemeClr val="tx1"/>
              </a:solidFill>
              <a:effectLst/>
              <a:ea typeface="+mn-ea"/>
              <a:cs typeface="+mn-cs"/>
            </a:endParaRPr>
          </a:p>
          <a:p>
            <a:pPr>
              <a:spcAft>
                <a:spcPts val="408"/>
              </a:spcAft>
            </a:pPr>
            <a:r>
              <a:rPr lang="fr-CA" b="1" kern="1200">
                <a:solidFill>
                  <a:schemeClr val="tx1"/>
                </a:solidFill>
                <a:effectLst/>
                <a:ea typeface="+mn-ea"/>
                <a:cs typeface="+mn-cs"/>
              </a:rPr>
              <a:t>Réponse : </a:t>
            </a:r>
            <a:r>
              <a:rPr lang="fr-CA" b="0" kern="1200">
                <a:solidFill>
                  <a:schemeClr val="tx1"/>
                </a:solidFill>
                <a:effectLst/>
                <a:ea typeface="+mn-ea"/>
                <a:cs typeface="+mn-cs"/>
              </a:rPr>
              <a:t>C’est toujours le Parti jaune</a:t>
            </a:r>
            <a:r>
              <a:rPr lang="fr-CA" kern="1200">
                <a:solidFill>
                  <a:schemeClr val="tx1"/>
                </a:solidFill>
                <a:effectLst/>
                <a:ea typeface="+mn-ea"/>
                <a:cs typeface="+mn-cs"/>
              </a:rPr>
              <a:t>. En effet, le Parti jaune est toujours celui qui a fait élire le plus de députés; mais maintenant, ses députés sont moins nombreux que le nombre total des députés des autres partis réunis. C’est donc un </a:t>
            </a:r>
            <a:r>
              <a:rPr lang="fr-CA" b="1" kern="1200">
                <a:solidFill>
                  <a:schemeClr val="tx1"/>
                </a:solidFill>
                <a:effectLst/>
                <a:ea typeface="+mn-ea"/>
                <a:cs typeface="+mn-cs"/>
              </a:rPr>
              <a:t>gouvernement minoritaire</a:t>
            </a:r>
            <a:r>
              <a:rPr lang="fr-CA" kern="1200">
                <a:solidFill>
                  <a:schemeClr val="tx1"/>
                </a:solidFill>
                <a:effectLst/>
                <a:ea typeface="+mn-ea"/>
                <a:cs typeface="+mn-cs"/>
              </a:rPr>
              <a:t>, car il détient moins de 50 % des circonscriptions électorales.</a:t>
            </a:r>
          </a:p>
          <a:p>
            <a:endParaRPr lang="fr-CA" i="1"/>
          </a:p>
          <a:p>
            <a:pPr lvl="1"/>
            <a:r>
              <a:rPr lang="fr-CA" i="1" kern="1200">
                <a:solidFill>
                  <a:schemeClr val="tx1"/>
                </a:solidFill>
                <a:effectLst/>
                <a:highlight>
                  <a:srgbClr val="FFF7BF"/>
                </a:highlight>
                <a:latin typeface="+mn-lt"/>
                <a:ea typeface="+mn-ea"/>
                <a:cs typeface="+mn-cs"/>
              </a:rPr>
              <a:t>Est-ce que le chef du Parti Jaune est encore premier ministre?</a:t>
            </a:r>
          </a:p>
          <a:p>
            <a:r>
              <a:rPr lang="fr-CA" i="1"/>
              <a:t> </a:t>
            </a:r>
          </a:p>
          <a:p>
            <a:r>
              <a:rPr lang="fr-CA" b="1"/>
              <a:t>Réponse :</a:t>
            </a:r>
            <a:r>
              <a:rPr lang="fr-CA"/>
              <a:t> Oui. </a:t>
            </a:r>
          </a:p>
          <a:p>
            <a:r>
              <a:rPr lang="fr-CA"/>
              <a:t>Le chef du parti qui a fait élire le plus de députés est premier ministre, mais maintenant, il est à la tête d’un gouvernement minoritaire.</a:t>
            </a:r>
          </a:p>
          <a:p>
            <a:endParaRPr lang="fr-CA"/>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29</a:t>
            </a:fld>
            <a:endParaRPr lang="fr-CA"/>
          </a:p>
        </p:txBody>
      </p:sp>
    </p:spTree>
    <p:extLst>
      <p:ext uri="{BB962C8B-B14F-4D97-AF65-F5344CB8AC3E}">
        <p14:creationId xmlns:p14="http://schemas.microsoft.com/office/powerpoint/2010/main" val="4003515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0913" y="466725"/>
            <a:ext cx="5121275" cy="2881313"/>
          </a:xfrm>
        </p:spPr>
      </p:sp>
      <p:sp>
        <p:nvSpPr>
          <p:cNvPr id="3" name="Espace réservé des notes 2"/>
          <p:cNvSpPr>
            <a:spLocks noGrp="1"/>
          </p:cNvSpPr>
          <p:nvPr>
            <p:ph type="body" idx="1"/>
          </p:nvPr>
        </p:nvSpPr>
        <p:spPr>
          <a:xfrm>
            <a:off x="391160" y="3546886"/>
            <a:ext cx="6258559" cy="5295143"/>
          </a:xfrm>
        </p:spPr>
        <p:txBody>
          <a:bodyPr/>
          <a:lstStyle/>
          <a:p>
            <a:pPr>
              <a:spcAft>
                <a:spcPts val="612"/>
              </a:spcAft>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p>
          <a:p>
            <a:pPr marL="174982" indent="-174982" defTabSz="933237">
              <a:buFont typeface="Wingdings" panose="05000000000000000000" pitchFamily="2" charset="2"/>
              <a:buChar char="§"/>
              <a:defRPr/>
            </a:pPr>
            <a:r>
              <a:rPr lang="fr-CA" b="1" i="0"/>
              <a:t>Activation des connaissances antérieures sur la </a:t>
            </a:r>
            <a:r>
              <a:rPr lang="fr-CA" b="1" i="0" cap="all"/>
              <a:t>démocratie athénienne</a:t>
            </a:r>
            <a:endParaRPr lang="fr-CA" b="1" i="0"/>
          </a:p>
          <a:p>
            <a:r>
              <a:rPr lang="fr-CA" b="1"/>
              <a:t>Question 1 </a:t>
            </a:r>
            <a:r>
              <a:rPr lang="fr-CA" b="0"/>
              <a:t>: </a:t>
            </a:r>
            <a:r>
              <a:rPr lang="fr-CA" b="0" i="1">
                <a:highlight>
                  <a:srgbClr val="FFF7BF"/>
                </a:highlight>
              </a:rPr>
              <a:t>Dans la Grèce antique, comment la population d’Athènes faisait-elle pour décider du fonctionnement de la cité? Pour décider des règles de vie à respecter pour vivre ensemble?</a:t>
            </a:r>
          </a:p>
          <a:p>
            <a:pPr marL="466618" indent="-466618">
              <a:buFont typeface="+mj-lt"/>
              <a:buAutoNum type="arabicPeriod"/>
            </a:pPr>
            <a:endParaRPr lang="fr-CA" i="1">
              <a:ea typeface="Open Sans" panose="020B0606030504020204" pitchFamily="34" charset="0"/>
              <a:cs typeface="Open Sans" panose="020B0606030504020204" pitchFamily="34" charset="0"/>
            </a:endParaRPr>
          </a:p>
          <a:p>
            <a:pPr lvl="1">
              <a:defRPr/>
            </a:pPr>
            <a:r>
              <a:rPr lang="fr-CA" b="1">
                <a:effectLst/>
                <a:ea typeface="Calibri" panose="020F0502020204030204" pitchFamily="34" charset="0"/>
                <a:cs typeface="Segoe UI" panose="020B0502040204020203" pitchFamily="34" charset="0"/>
              </a:rPr>
              <a:t>Éléments de réponse possibles </a:t>
            </a:r>
            <a:r>
              <a:rPr lang="fr-CA">
                <a:effectLst/>
                <a:ea typeface="Calibri" panose="020F0502020204030204" pitchFamily="34" charset="0"/>
                <a:cs typeface="Segoe UI" panose="020B0502040204020203" pitchFamily="34" charset="0"/>
              </a:rPr>
              <a:t>: démocratie directe, vote à main levée, lien entre le droit de vote et la structure sociale athénienne (citoyens, métèques, esclaves). </a:t>
            </a:r>
          </a:p>
          <a:p>
            <a:pPr lvl="1">
              <a:defRPr/>
            </a:pPr>
            <a:r>
              <a:rPr lang="fr-CA">
                <a:effectLst/>
                <a:ea typeface="Calibri" panose="020F0502020204030204" pitchFamily="34" charset="0"/>
                <a:cs typeface="Segoe UI" panose="020B0502040204020203" pitchFamily="34" charset="0"/>
              </a:rPr>
              <a:t>Conditions pour pouvoir voter, dans la démocratie, à Athènes : l</a:t>
            </a:r>
            <a:r>
              <a:rPr lang="fr-CA" i="0">
                <a:effectLst/>
                <a:ea typeface="Calibri" panose="020F0502020204030204" pitchFamily="34" charset="0"/>
                <a:cs typeface="Segoe UI" panose="020B0502040204020203" pitchFamily="34" charset="0"/>
              </a:rPr>
              <a:t>e droit de vote est réservé aux citoyens. Il faut être un homme; être né de mère et de père athéniens; et avoir accompli son service militaire à l’âge de la majorité légale (18 ans). L’épouse du citoyen, ses filles et ses fils mineurs appartiennent au groupe des citoyens, mais ils ne possèdent pas de droits politiques; ils n’ont donc pas le droit de vote.</a:t>
            </a:r>
            <a:endParaRPr lang="fr-CA" i="0">
              <a:effectLst/>
              <a:ea typeface="Calibri" panose="020F0502020204030204" pitchFamily="34" charset="0"/>
              <a:cs typeface="Calibri" panose="020F0502020204030204" pitchFamily="34" charset="0"/>
            </a:endParaRPr>
          </a:p>
          <a:p>
            <a:pPr defTabSz="933237">
              <a:defRPr/>
            </a:pPr>
            <a:endParaRPr lang="fr-CA" i="1"/>
          </a:p>
          <a:p>
            <a:pPr marL="174982" indent="-174982" defTabSz="933237">
              <a:buFont typeface="Wingdings" panose="05000000000000000000" pitchFamily="2" charset="2"/>
              <a:buChar char="§"/>
              <a:defRPr/>
            </a:pPr>
            <a:r>
              <a:rPr lang="fr-CA" b="1" i="0"/>
              <a:t>Activation des connaissances antérieures sur le </a:t>
            </a:r>
            <a:r>
              <a:rPr lang="fr-CA" b="1" i="0" cap="all"/>
              <a:t>fonctionnement démocratique du Québec contemporain</a:t>
            </a:r>
          </a:p>
          <a:p>
            <a:pPr>
              <a:defRPr/>
            </a:pPr>
            <a:r>
              <a:rPr lang="fr-CA" b="1"/>
              <a:t>Question 2 : </a:t>
            </a:r>
            <a:r>
              <a:rPr lang="fr-CA" i="1">
                <a:highlight>
                  <a:srgbClr val="FFF7BF"/>
                </a:highlight>
              </a:rPr>
              <a:t>Aujourd’hui, que savez-vous du fonctionnement de la démocratie au Québec? </a:t>
            </a:r>
          </a:p>
          <a:p>
            <a:pPr>
              <a:defRPr/>
            </a:pPr>
            <a:r>
              <a:rPr lang="fr-CA">
                <a:effectLst/>
                <a:highlight>
                  <a:srgbClr val="FFF7BF"/>
                </a:highlight>
                <a:ea typeface="Yu Mincho" panose="02020400000000000000" pitchFamily="18" charset="-128"/>
                <a:cs typeface="Arial" panose="020B0604020202020204" pitchFamily="34" charset="0"/>
              </a:rPr>
              <a:t>Sous-question possible : </a:t>
            </a:r>
            <a:r>
              <a:rPr lang="fr-CA" i="1">
                <a:solidFill>
                  <a:srgbClr val="000000"/>
                </a:solidFill>
                <a:effectLst/>
                <a:highlight>
                  <a:srgbClr val="FFF7BF"/>
                </a:highlight>
                <a:ea typeface="Yu Mincho" panose="02020400000000000000" pitchFamily="18" charset="-128"/>
                <a:cs typeface="Arial" panose="020B0604020202020204" pitchFamily="34" charset="0"/>
              </a:rPr>
              <a:t>Qu’est-</a:t>
            </a:r>
            <a:r>
              <a:rPr lang="fr-CA" i="1">
                <a:solidFill>
                  <a:srgbClr val="000000"/>
                </a:solidFill>
                <a:effectLst/>
                <a:highlight>
                  <a:srgbClr val="FFF7BF"/>
                </a:highlight>
                <a:ea typeface="Yu Mincho" panose="02020400000000000000" pitchFamily="18" charset="-128"/>
                <a:cs typeface="Segoe UI" panose="020B0502040204020203" pitchFamily="34" charset="0"/>
              </a:rPr>
              <a:t>ce qui est semblable et qu’est-ce qui est différent par rapport à la </a:t>
            </a:r>
            <a:r>
              <a:rPr lang="fr-CA" b="1" i="1">
                <a:solidFill>
                  <a:srgbClr val="000000"/>
                </a:solidFill>
                <a:effectLst/>
                <a:highlight>
                  <a:srgbClr val="FFF7BF"/>
                </a:highlight>
                <a:ea typeface="Yu Mincho" panose="02020400000000000000" pitchFamily="18" charset="-128"/>
                <a:cs typeface="Segoe UI" panose="020B0502040204020203" pitchFamily="34" charset="0"/>
              </a:rPr>
              <a:t>démocratie athénienne</a:t>
            </a:r>
            <a:r>
              <a:rPr lang="fr-CA" i="1">
                <a:solidFill>
                  <a:srgbClr val="000000"/>
                </a:solidFill>
                <a:effectLst/>
                <a:highlight>
                  <a:srgbClr val="FFF7BF"/>
                </a:highlight>
                <a:ea typeface="Yu Mincho" panose="02020400000000000000" pitchFamily="18" charset="-128"/>
                <a:cs typeface="Segoe UI" panose="020B0502040204020203" pitchFamily="34" charset="0"/>
              </a:rPr>
              <a:t>?</a:t>
            </a:r>
            <a:endParaRPr lang="fr-CA">
              <a:effectLst/>
              <a:highlight>
                <a:srgbClr val="FFF7BF"/>
              </a:highlight>
              <a:ea typeface="Yu Mincho" panose="02020400000000000000" pitchFamily="18" charset="-128"/>
              <a:cs typeface="Arial" panose="020B0604020202020204" pitchFamily="34" charset="0"/>
            </a:endParaRPr>
          </a:p>
          <a:p>
            <a:pPr defTabSz="933237">
              <a:defRPr/>
            </a:pPr>
            <a:endParaRPr lang="fr-CA" i="1">
              <a:effectLst/>
              <a:ea typeface="Yu Mincho" panose="02020400000000000000" pitchFamily="18" charset="-128"/>
              <a:cs typeface="Arial" panose="020B0604020202020204" pitchFamily="34" charset="0"/>
            </a:endParaRPr>
          </a:p>
          <a:p>
            <a:pPr lvl="1">
              <a:defRPr/>
            </a:pPr>
            <a:r>
              <a:rPr lang="fr-CA" b="1">
                <a:effectLst/>
                <a:ea typeface="Calibri" panose="020F0502020204030204" pitchFamily="34" charset="0"/>
                <a:cs typeface="Segoe UI" panose="020B0502040204020203" pitchFamily="34" charset="0"/>
              </a:rPr>
              <a:t>Éléments de réponse possibles </a:t>
            </a:r>
            <a:r>
              <a:rPr lang="fr-CA">
                <a:effectLst/>
                <a:ea typeface="Calibri" panose="020F0502020204030204" pitchFamily="34" charset="0"/>
                <a:cs typeface="Segoe UI" panose="020B0502040204020203" pitchFamily="34" charset="0"/>
              </a:rPr>
              <a:t>: démocratie représentative, droit de vote protégé par des chartes, suffrage universel, lien entre le droit de vote et la citoyenneté (p. ex., citoyen, résident permanent, réfugié, mineur ou majeur), évolution du droit de vote dans l’histoire (femmes, jeunes, Autochtones, etc.).</a:t>
            </a:r>
            <a:endParaRPr lang="en-US" i="1"/>
          </a:p>
          <a:p>
            <a:pPr defTabSz="933237">
              <a:defRPr/>
            </a:pPr>
            <a:endParaRPr lang="fr-CA">
              <a:effectLst/>
              <a:ea typeface="Calibri" panose="020F0502020204030204" pitchFamily="34" charset="0"/>
              <a:cs typeface="Calibri" panose="020F0502020204030204" pitchFamily="34" charset="0"/>
            </a:endParaRPr>
          </a:p>
          <a:p>
            <a:pPr defTabSz="933237">
              <a:defRPr/>
            </a:pPr>
            <a:r>
              <a:rPr lang="fr-CA">
                <a:effectLst/>
                <a:ea typeface="Calibri" panose="020F0502020204030204" pitchFamily="34" charset="0"/>
                <a:cs typeface="Calibri" panose="020F0502020204030204" pitchFamily="34" charset="0"/>
              </a:rPr>
              <a:t>Préciser aux élèves que les activités à venir leur permettront de comprendre des éléments clés de la démocratie au Québec, dont le processus électoral, les conditions pour pouvoir voter et le déroulement du vote.</a:t>
            </a: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3</a:t>
            </a:fld>
            <a:endParaRPr lang="fr-CA"/>
          </a:p>
        </p:txBody>
      </p:sp>
    </p:spTree>
    <p:extLst>
      <p:ext uri="{BB962C8B-B14F-4D97-AF65-F5344CB8AC3E}">
        <p14:creationId xmlns:p14="http://schemas.microsoft.com/office/powerpoint/2010/main" val="260690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spcAft>
                <a:spcPts val="612"/>
              </a:spcAft>
              <a:defRPr/>
            </a:pPr>
            <a:r>
              <a:rPr lang="fr-CA"/>
              <a:t>Le rôle principal de chaque député est de représenter les citoyennes et les citoyens de sa circonscription. Il a un bureau dans la circonscription où il a été élu pour pouvoir rencontrer les citoyens et travailler avec eux. </a:t>
            </a:r>
          </a:p>
          <a:p>
            <a:pPr>
              <a:spcAft>
                <a:spcPts val="612"/>
              </a:spcAft>
            </a:pPr>
            <a:r>
              <a:rPr lang="fr-CA"/>
              <a:t>Lorsque les députés des 125 circonscriptions du Québec ont été élus, ils doivent aussi se réunir et travailler ensemble pour voter les lois de la province. </a:t>
            </a:r>
          </a:p>
          <a:p>
            <a:pPr>
              <a:spcAft>
                <a:spcPts val="612"/>
              </a:spcAft>
            </a:pPr>
            <a:r>
              <a:rPr lang="fr-CA" i="1">
                <a:highlight>
                  <a:srgbClr val="FFF7BF"/>
                </a:highlight>
              </a:rPr>
              <a:t>Savez-vous à quel endroit les députés se rencontrent pour débattre et pour voter les lois de la province?</a:t>
            </a:r>
          </a:p>
          <a:p>
            <a:pPr>
              <a:spcAft>
                <a:spcPts val="612"/>
              </a:spcAft>
            </a:pPr>
            <a:br>
              <a:rPr lang="fr-CA">
                <a:effectLst/>
              </a:rPr>
            </a:br>
            <a:r>
              <a:rPr lang="fr-CA" b="1" kern="1200">
                <a:solidFill>
                  <a:schemeClr val="tx1"/>
                </a:solidFill>
                <a:effectLst/>
                <a:latin typeface="+mn-lt"/>
                <a:ea typeface="+mn-ea"/>
                <a:cs typeface="+mn-cs"/>
              </a:rPr>
              <a:t>Réponse:</a:t>
            </a:r>
          </a:p>
          <a:p>
            <a:pPr>
              <a:spcAft>
                <a:spcPts val="612"/>
              </a:spcAft>
            </a:pPr>
            <a:r>
              <a:rPr lang="fr-CA"/>
              <a:t>À Québec, au Parlement.</a:t>
            </a:r>
          </a:p>
          <a:p>
            <a:pPr>
              <a:spcAft>
                <a:spcPts val="612"/>
              </a:spcAft>
            </a:pPr>
            <a:r>
              <a:rPr lang="fr-CA"/>
              <a:t>La ville de Québec est la capitale de la province. C’est pourquoi il y a un parlement dans cette ville. L’hôtel du Parlement est un édifice qui est ouvert au public. On peut y faire des visites guidées, manger au restaurant ou assister aux débats des députés.</a:t>
            </a:r>
          </a:p>
          <a:p>
            <a:endParaRPr lang="fr-CA"/>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30</a:t>
            </a:fld>
            <a:endParaRPr lang="fr-CA"/>
          </a:p>
        </p:txBody>
      </p:sp>
    </p:spTree>
    <p:extLst>
      <p:ext uri="{BB962C8B-B14F-4D97-AF65-F5344CB8AC3E}">
        <p14:creationId xmlns:p14="http://schemas.microsoft.com/office/powerpoint/2010/main" val="2100030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endParaRPr lang="fr-CA" baseline="0" dirty="0"/>
          </a:p>
          <a:p>
            <a:pPr>
              <a:spcAft>
                <a:spcPts val="612"/>
              </a:spcAft>
            </a:pPr>
            <a:r>
              <a:rPr lang="fr-CA" dirty="0"/>
              <a:t>À l’intérieur du Parlement, il y a la salle de l’Assemblée nationale. C’est dans cette salle que les 125 députés se réunissent pour discuter et pour voter les lois de la province.</a:t>
            </a:r>
          </a:p>
          <a:p>
            <a:pPr>
              <a:spcAft>
                <a:spcPts val="612"/>
              </a:spcAft>
            </a:pPr>
            <a:r>
              <a:rPr lang="fr-CA" dirty="0"/>
              <a:t>Vous pouvez entrer dans cette salle et écouter les débats. Tous les débats parlementaires sont aussi diffusés à la télévision et sur le site Web de l’Assemblée nationale.</a:t>
            </a:r>
          </a:p>
          <a:p>
            <a:r>
              <a:rPr lang="fr-CA" dirty="0"/>
              <a:t> </a:t>
            </a:r>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31</a:t>
            </a:fld>
            <a:endParaRPr lang="fr-CA"/>
          </a:p>
        </p:txBody>
      </p:sp>
    </p:spTree>
    <p:extLst>
      <p:ext uri="{BB962C8B-B14F-4D97-AF65-F5344CB8AC3E}">
        <p14:creationId xmlns:p14="http://schemas.microsoft.com/office/powerpoint/2010/main" val="1213983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1513" y="466725"/>
            <a:ext cx="5680075" cy="3195638"/>
          </a:xfrm>
        </p:spPr>
      </p:sp>
      <p:sp>
        <p:nvSpPr>
          <p:cNvPr id="3" name="Espace réservé des notes 2"/>
          <p:cNvSpPr>
            <a:spLocks noGrp="1"/>
          </p:cNvSpPr>
          <p:nvPr>
            <p:ph type="body" idx="1"/>
          </p:nvPr>
        </p:nvSpPr>
        <p:spPr/>
        <p:txBody>
          <a:bodyPr/>
          <a:lstStyle/>
          <a:p>
            <a:pPr>
              <a:spcAft>
                <a:spcPts val="612"/>
              </a:spcAft>
              <a:defRPr/>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p>
          <a:p>
            <a:pPr>
              <a:spcAft>
                <a:spcPts val="612"/>
              </a:spcAft>
              <a:defRPr/>
            </a:pPr>
            <a:endParaRPr lang="fr-CA" baseline="0" dirty="0"/>
          </a:p>
          <a:p>
            <a:pPr lvl="1">
              <a:spcAft>
                <a:spcPts val="408"/>
              </a:spcAft>
              <a:buSzPts val="1000"/>
              <a:defRPr/>
            </a:pPr>
            <a:r>
              <a:rPr lang="fr-CA" i="1" dirty="0">
                <a:highlight>
                  <a:srgbClr val="FFF7BF"/>
                </a:highlight>
              </a:rPr>
              <a:t>Dans quelle circonscription se situe notre école?</a:t>
            </a:r>
            <a:endParaRPr lang="fr-CA" dirty="0">
              <a:highlight>
                <a:srgbClr val="FFF7BF"/>
              </a:highlight>
            </a:endParaRPr>
          </a:p>
          <a:p>
            <a:pPr lvl="1">
              <a:spcAft>
                <a:spcPts val="408"/>
              </a:spcAft>
              <a:buSzPts val="1000"/>
              <a:defRPr/>
            </a:pPr>
            <a:r>
              <a:rPr lang="fr-CA" i="1" dirty="0">
                <a:highlight>
                  <a:srgbClr val="FFF7BF"/>
                </a:highlight>
              </a:rPr>
              <a:t>Qui est la députée ou le député de cette circonscription?</a:t>
            </a:r>
            <a:endParaRPr lang="fr-CA" dirty="0">
              <a:highlight>
                <a:srgbClr val="FFF7BF"/>
              </a:highlight>
            </a:endParaRPr>
          </a:p>
          <a:p>
            <a:pPr lvl="2">
              <a:spcAft>
                <a:spcPts val="408"/>
              </a:spcAft>
              <a:buSzPts val="1000"/>
            </a:pPr>
            <a:endParaRPr lang="fr-CA" dirty="0">
              <a:effectLst/>
              <a:ea typeface="Calibri" panose="020F0502020204030204" pitchFamily="34" charset="0"/>
              <a:cs typeface="Calibri" panose="020F0502020204030204" pitchFamily="34" charset="0"/>
            </a:endParaRPr>
          </a:p>
          <a:p>
            <a:pPr>
              <a:spcAft>
                <a:spcPts val="408"/>
              </a:spcAft>
              <a:buSzPts val="1000"/>
            </a:pPr>
            <a:r>
              <a:rPr lang="fr-CA" dirty="0">
                <a:effectLst/>
                <a:ea typeface="Calibri" panose="020F0502020204030204" pitchFamily="34" charset="0"/>
                <a:cs typeface="Calibri" panose="020F0502020204030204" pitchFamily="34" charset="0"/>
              </a:rPr>
              <a:t>Effectuer une recherche sur le site Web d’Élections Québec : </a:t>
            </a:r>
            <a:r>
              <a:rPr lang="fr-CA" u="sng" dirty="0">
                <a:solidFill>
                  <a:srgbClr val="0563C1"/>
                </a:solidFill>
                <a:effectLst/>
                <a:ea typeface="Calibri" panose="020F0502020204030204" pitchFamily="34" charset="0"/>
                <a:cs typeface="Calibri" panose="020F0502020204030204" pitchFamily="34" charset="0"/>
                <a:hlinkClick r:id="rId3"/>
              </a:rPr>
              <a:t>Circonscriptions provinciales – Élections Québec (electionsquebec.qc.ca)</a:t>
            </a:r>
            <a:endParaRPr lang="fr-CA" dirty="0">
              <a:effectLst/>
              <a:ea typeface="Calibri" panose="020F0502020204030204" pitchFamily="34" charset="0"/>
              <a:cs typeface="Calibri" panose="020F0502020204030204" pitchFamily="34" charset="0"/>
            </a:endParaRPr>
          </a:p>
          <a:p>
            <a:pPr>
              <a:spcAft>
                <a:spcPts val="408"/>
              </a:spcAft>
              <a:buSzPts val="1000"/>
            </a:pPr>
            <a:endParaRPr lang="fr-CA" dirty="0">
              <a:effectLst/>
              <a:ea typeface="Calibri" panose="020F0502020204030204" pitchFamily="34" charset="0"/>
              <a:cs typeface="Calibri" panose="020F0502020204030204" pitchFamily="34" charset="0"/>
            </a:endParaRPr>
          </a:p>
          <a:p>
            <a:pPr>
              <a:spcAft>
                <a:spcPts val="408"/>
              </a:spcAft>
              <a:buSzPts val="1000"/>
            </a:pPr>
            <a:r>
              <a:rPr lang="fr-CA" dirty="0">
                <a:effectLst/>
                <a:ea typeface="Calibri" panose="020F0502020204030204" pitchFamily="34" charset="0"/>
                <a:cs typeface="Calibri" panose="020F0502020204030204" pitchFamily="34" charset="0"/>
              </a:rPr>
              <a:t>Répondre aux deux questions à partir de </a:t>
            </a:r>
            <a:r>
              <a:rPr lang="fr-CA" b="1" dirty="0">
                <a:effectLst/>
                <a:ea typeface="Calibri" panose="020F0502020204030204" pitchFamily="34" charset="0"/>
                <a:cs typeface="Calibri" panose="020F0502020204030204" pitchFamily="34" charset="0"/>
              </a:rPr>
              <a:t>La carte électorale du Québec </a:t>
            </a:r>
            <a:r>
              <a:rPr lang="fr-CA" dirty="0">
                <a:effectLst/>
                <a:ea typeface="Calibri" panose="020F0502020204030204" pitchFamily="34" charset="0"/>
                <a:cs typeface="Calibri" panose="020F0502020204030204" pitchFamily="34" charset="0"/>
              </a:rPr>
              <a:t>et d’une recherche sur le site Web d’Élections Québec.</a:t>
            </a:r>
            <a:br>
              <a:rPr lang="fr-CA" dirty="0">
                <a:effectLst/>
                <a:ea typeface="Calibri" panose="020F0502020204030204" pitchFamily="34" charset="0"/>
                <a:cs typeface="Calibri" panose="020F0502020204030204" pitchFamily="34" charset="0"/>
              </a:rPr>
            </a:br>
            <a:endParaRPr lang="fr-CA" dirty="0">
              <a:effectLst/>
              <a:ea typeface="Calibri" panose="020F0502020204030204" pitchFamily="34" charset="0"/>
              <a:cs typeface="Calibri" panose="020F0502020204030204" pitchFamily="34" charset="0"/>
            </a:endParaRPr>
          </a:p>
          <a:p>
            <a:pPr>
              <a:spcAft>
                <a:spcPts val="408"/>
              </a:spcAft>
              <a:buSzPts val="1000"/>
            </a:pPr>
            <a:r>
              <a:rPr lang="fr-CA" dirty="0">
                <a:effectLst/>
                <a:ea typeface="Calibri" panose="020F0502020204030204" pitchFamily="34" charset="0"/>
                <a:cs typeface="Calibri" panose="020F0502020204030204" pitchFamily="34" charset="0"/>
              </a:rPr>
              <a:t>Finaliser la modélisation de l’interprétation de la carte amorcée au début de l’activité, s’il y a lieu :</a:t>
            </a:r>
          </a:p>
          <a:p>
            <a:pPr marL="174982" indent="-174982">
              <a:spcAft>
                <a:spcPts val="408"/>
              </a:spcAft>
              <a:buSzPts val="1000"/>
              <a:buFont typeface="Arial" panose="020B0604020202020204" pitchFamily="34" charset="0"/>
              <a:buChar char="•"/>
            </a:pPr>
            <a:r>
              <a:rPr lang="fr-CA" dirty="0">
                <a:effectLst/>
                <a:ea typeface="Calibri" panose="020F0502020204030204" pitchFamily="34" charset="0"/>
                <a:cs typeface="Calibri" panose="020F0502020204030204" pitchFamily="34" charset="0"/>
              </a:rPr>
              <a:t>Repérer des données statiques ou dynamiques : la circonscription de l’école</a:t>
            </a:r>
          </a:p>
          <a:p>
            <a:pPr marL="174982" indent="-174982">
              <a:spcAft>
                <a:spcPts val="408"/>
              </a:spcAft>
              <a:buSzPts val="1000"/>
              <a:buFont typeface="Arial" panose="020B0604020202020204" pitchFamily="34" charset="0"/>
              <a:buChar char="•"/>
            </a:pPr>
            <a:r>
              <a:rPr lang="fr-CA" dirty="0">
                <a:effectLst/>
                <a:ea typeface="Calibri" panose="020F0502020204030204" pitchFamily="34" charset="0"/>
                <a:cs typeface="Calibri" panose="020F0502020204030204" pitchFamily="34" charset="0"/>
              </a:rPr>
              <a:t>Appuyer son interprétation à l’aide des informations indiquées sur la carte : repérer la municipalité de l’école située dans la circonscription</a:t>
            </a:r>
          </a:p>
          <a:p>
            <a:endParaRPr lang="fr-CA" dirty="0"/>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32</a:t>
            </a:fld>
            <a:endParaRPr lang="fr-CA"/>
          </a:p>
        </p:txBody>
      </p:sp>
    </p:spTree>
    <p:extLst>
      <p:ext uri="{BB962C8B-B14F-4D97-AF65-F5344CB8AC3E}">
        <p14:creationId xmlns:p14="http://schemas.microsoft.com/office/powerpoint/2010/main" val="1719684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a:t>Avez-vous des questions sur la carte électorale ou sur la façon de former le gouvernement?</a:t>
            </a:r>
          </a:p>
          <a:p>
            <a:endParaRPr lang="fr-CA"/>
          </a:p>
          <a:p>
            <a:r>
              <a:rPr lang="fr-CA"/>
              <a:t>Maintenant que nous avons vu comment fonctionnent les élections, nous allons passer à l’activité suivante : l’élection mystère. Vous allez devenir des électrices et des électeurs.</a:t>
            </a:r>
          </a:p>
          <a:p>
            <a:endParaRPr lang="fr-CA"/>
          </a:p>
          <a:p>
            <a:pPr defTabSz="933237">
              <a:defRPr/>
            </a:pPr>
            <a:r>
              <a:rPr lang="fr-CA" i="1">
                <a:highlight>
                  <a:srgbClr val="FFF7BF"/>
                </a:highlight>
              </a:rPr>
              <a:t>D’après vous, quels sont les critères ou les conditions pour avoir le droit de vote au Québec?</a:t>
            </a:r>
            <a:endParaRPr lang="fr-CA">
              <a:highlight>
                <a:srgbClr val="FFF7BF"/>
              </a:highlight>
            </a:endParaRPr>
          </a:p>
          <a:p>
            <a:endParaRPr lang="fr-CA"/>
          </a:p>
          <a:p>
            <a:r>
              <a:rPr lang="fr-CA"/>
              <a:t> </a:t>
            </a: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33</a:t>
            </a:fld>
            <a:endParaRPr lang="fr-CA"/>
          </a:p>
        </p:txBody>
      </p:sp>
    </p:spTree>
    <p:extLst>
      <p:ext uri="{BB962C8B-B14F-4D97-AF65-F5344CB8AC3E}">
        <p14:creationId xmlns:p14="http://schemas.microsoft.com/office/powerpoint/2010/main" val="3802038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7075" y="466725"/>
            <a:ext cx="5586413"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b="1"/>
              <a:t>R</a:t>
            </a:r>
            <a:r>
              <a:rPr lang="fr-CA" b="1" kern="1200">
                <a:solidFill>
                  <a:schemeClr val="tx1"/>
                </a:solidFill>
                <a:effectLst/>
                <a:ea typeface="+mn-ea"/>
                <a:cs typeface="+mn-cs"/>
              </a:rPr>
              <a:t>éponse :</a:t>
            </a:r>
            <a:endParaRPr lang="fr-CA" kern="1200">
              <a:solidFill>
                <a:schemeClr val="tx1"/>
              </a:solidFill>
              <a:effectLst/>
              <a:ea typeface="+mn-ea"/>
              <a:cs typeface="+mn-cs"/>
            </a:endParaRPr>
          </a:p>
          <a:p>
            <a:pPr lvl="0"/>
            <a:r>
              <a:rPr lang="fr-CA" kern="1200">
                <a:solidFill>
                  <a:schemeClr val="tx1"/>
                </a:solidFill>
                <a:effectLst/>
                <a:ea typeface="+mn-ea"/>
                <a:cs typeface="+mn-cs"/>
              </a:rPr>
              <a:t>Il faut avoir la citoyenneté canadienne</a:t>
            </a:r>
          </a:p>
          <a:p>
            <a:pPr lvl="0"/>
            <a:r>
              <a:rPr lang="fr-CA" kern="1200">
                <a:solidFill>
                  <a:schemeClr val="tx1"/>
                </a:solidFill>
                <a:effectLst/>
                <a:ea typeface="+mn-ea"/>
                <a:cs typeface="+mn-cs"/>
              </a:rPr>
              <a:t>Il faut avoir 18 ans ou plus le jour de l’élection</a:t>
            </a:r>
          </a:p>
          <a:p>
            <a:pPr lvl="0"/>
            <a:r>
              <a:rPr lang="fr-CA" kern="1200">
                <a:solidFill>
                  <a:schemeClr val="tx1"/>
                </a:solidFill>
                <a:effectLst/>
                <a:ea typeface="+mn-ea"/>
                <a:cs typeface="+mn-cs"/>
              </a:rPr>
              <a:t>Il faut habiter au Québec depuis au moins six mois le jour de l’élection</a:t>
            </a:r>
          </a:p>
          <a:p>
            <a:pPr lvl="0"/>
            <a:r>
              <a:rPr lang="fr-CA" kern="1200">
                <a:solidFill>
                  <a:schemeClr val="tx1"/>
                </a:solidFill>
                <a:effectLst/>
                <a:ea typeface="+mn-ea"/>
                <a:cs typeface="+mn-cs"/>
              </a:rPr>
              <a:t>Notre nom doit être inscrit sur la liste électorale permanente</a:t>
            </a:r>
          </a:p>
          <a:p>
            <a:pPr lvl="0"/>
            <a:r>
              <a:rPr lang="fr-CA" kern="1200">
                <a:solidFill>
                  <a:schemeClr val="tx1"/>
                </a:solidFill>
                <a:effectLst/>
                <a:ea typeface="+mn-ea"/>
                <a:cs typeface="+mn-cs"/>
              </a:rPr>
              <a:t> </a:t>
            </a:r>
          </a:p>
          <a:p>
            <a:r>
              <a:rPr lang="fr-CA" kern="1200">
                <a:solidFill>
                  <a:schemeClr val="tx1"/>
                </a:solidFill>
                <a:effectLst/>
                <a:ea typeface="+mn-ea"/>
                <a:cs typeface="+mn-cs"/>
              </a:rPr>
              <a:t>Pour voter lors d’une élection au Québec, il ne faut pas avoir perdu ses droits électoraux.</a:t>
            </a:r>
          </a:p>
          <a:p>
            <a:endParaRPr lang="fr-CA" kern="1200">
              <a:solidFill>
                <a:schemeClr val="tx1"/>
              </a:solidFill>
              <a:effectLst/>
              <a:ea typeface="+mn-ea"/>
              <a:cs typeface="+mn-cs"/>
            </a:endParaRPr>
          </a:p>
          <a:p>
            <a:pPr defTabSz="933237">
              <a:defRPr/>
            </a:pPr>
            <a:r>
              <a:rPr lang="fr-CA" b="1" cap="small">
                <a:effectLst/>
                <a:latin typeface="Agency FB" panose="020B0503020202020204" pitchFamily="34" charset="0"/>
                <a:ea typeface="Calibri" panose="020F0502020204030204" pitchFamily="34" charset="0"/>
                <a:cs typeface="Arial" panose="020B0604020202020204" pitchFamily="34" charset="0"/>
              </a:rPr>
              <a:t>Variante</a:t>
            </a:r>
            <a:r>
              <a:rPr lang="fr-CA">
                <a:effectLst/>
                <a:latin typeface="Agency FB" panose="020B0503020202020204" pitchFamily="34" charset="0"/>
                <a:ea typeface="Calibri" panose="020F0502020204030204" pitchFamily="34" charset="0"/>
                <a:cs typeface="Arial" panose="020B0604020202020204" pitchFamily="34" charset="0"/>
              </a:rPr>
              <a:t> : Rappeler les conditions de vote à Athènes au 5</a:t>
            </a:r>
            <a:r>
              <a:rPr lang="fr-CA" baseline="30000">
                <a:effectLst/>
                <a:latin typeface="Agency FB" panose="020B0503020202020204" pitchFamily="34" charset="0"/>
                <a:ea typeface="Calibri" panose="020F0502020204030204" pitchFamily="34" charset="0"/>
                <a:cs typeface="Arial" panose="020B0604020202020204" pitchFamily="34" charset="0"/>
              </a:rPr>
              <a:t>e</a:t>
            </a:r>
            <a:r>
              <a:rPr lang="fr-CA">
                <a:effectLst/>
                <a:latin typeface="Agency FB" panose="020B0503020202020204" pitchFamily="34" charset="0"/>
                <a:ea typeface="Calibri" panose="020F0502020204030204" pitchFamily="34" charset="0"/>
                <a:cs typeface="Arial" panose="020B0604020202020204" pitchFamily="34" charset="0"/>
              </a:rPr>
              <a:t> siècle av. J.-C. (ê</a:t>
            </a:r>
            <a:r>
              <a:rPr lang="fr-CA">
                <a:effectLst/>
                <a:latin typeface="Agency FB" panose="020B0503020202020204" pitchFamily="34" charset="0"/>
                <a:ea typeface="Calibri" panose="020F0502020204030204" pitchFamily="34" charset="0"/>
                <a:cs typeface="Calibri" panose="020F0502020204030204" pitchFamily="34" charset="0"/>
              </a:rPr>
              <a:t>tre fils d’un Athénien; être un homme d’au moins 18 ans; être né libre)</a:t>
            </a:r>
            <a:r>
              <a:rPr lang="fr-CA">
                <a:effectLst/>
                <a:latin typeface="Agency FB" panose="020B0503020202020204" pitchFamily="34" charset="0"/>
                <a:ea typeface="Calibri" panose="020F0502020204030204" pitchFamily="34" charset="0"/>
                <a:cs typeface="Arial" panose="020B0604020202020204" pitchFamily="34" charset="0"/>
              </a:rPr>
              <a:t> et souligner l’évolution des conditions dans le temps (origine, droit des femmes, âge du vote, esclavagisme, etc.).</a:t>
            </a:r>
          </a:p>
          <a:p>
            <a:endParaRPr lang="fr-CA" kern="1200">
              <a:solidFill>
                <a:schemeClr val="tx1"/>
              </a:solidFill>
              <a:effectLst/>
              <a:ea typeface="+mn-ea"/>
              <a:cs typeface="+mn-cs"/>
            </a:endParaRP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34</a:t>
            </a:fld>
            <a:endParaRPr lang="fr-CA"/>
          </a:p>
        </p:txBody>
      </p:sp>
    </p:spTree>
    <p:extLst>
      <p:ext uri="{BB962C8B-B14F-4D97-AF65-F5344CB8AC3E}">
        <p14:creationId xmlns:p14="http://schemas.microsoft.com/office/powerpoint/2010/main" val="889720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spcAft>
                <a:spcPts val="612"/>
              </a:spcAft>
            </a:pPr>
            <a:r>
              <a:rPr lang="fr-CA"/>
              <a:t>Pour qu’une personne puisse voter le jour des élections, son nom et son adresse doivent être inscrits sur la liste électorale.</a:t>
            </a:r>
          </a:p>
          <a:p>
            <a:pPr defTabSz="933237">
              <a:spcAft>
                <a:spcPts val="612"/>
              </a:spcAft>
              <a:defRPr/>
            </a:pPr>
            <a:r>
              <a:rPr lang="fr-CA"/>
              <a:t>Cette liste contient des renseignements comme le nom, l’adresse et la date de naissance. La liste électorale permanente permet de créer les listes d’électeurs pour les élections provinciales et municipales. Elle permet de vérifier l’identité des électeurs le jour de l’élection.</a:t>
            </a:r>
          </a:p>
          <a:p>
            <a:pPr defTabSz="933237">
              <a:spcAft>
                <a:spcPts val="612"/>
              </a:spcAft>
              <a:defRPr/>
            </a:pPr>
            <a:r>
              <a:rPr lang="fr-CA"/>
              <a:t>Élections Québec est responsable de la gérer et de la mettre à jour. </a:t>
            </a:r>
          </a:p>
          <a:p>
            <a:pPr defTabSz="933237">
              <a:spcAft>
                <a:spcPts val="612"/>
              </a:spcAft>
              <a:defRPr/>
            </a:pPr>
            <a:r>
              <a:rPr lang="fr-CA"/>
              <a:t>Au Québec, l’inscription à la liste électorale permanente n’est pas obligatoire (contrairement à d’autres pays, comme le Brésil, où le vote est obligatoire). Par contre, pour voter, il faut être inscrit sur la liste électorale. Lors des élections provinciales, ce n’est pas possible de s’inscrire à la liste électorale le jour de l’élection. Alors il faut vérifier si on est inscrit sur la liste électorale permanente. On peut le faire en tout temps sur le site Web d’Élections Québec.</a:t>
            </a:r>
          </a:p>
          <a:p>
            <a:endParaRPr lang="fr-CA"/>
          </a:p>
          <a:p>
            <a:r>
              <a:rPr lang="fr-CA"/>
              <a:t> </a:t>
            </a:r>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35</a:t>
            </a:fld>
            <a:endParaRPr lang="fr-CA"/>
          </a:p>
        </p:txBody>
      </p:sp>
    </p:spTree>
    <p:extLst>
      <p:ext uri="{BB962C8B-B14F-4D97-AF65-F5344CB8AC3E}">
        <p14:creationId xmlns:p14="http://schemas.microsoft.com/office/powerpoint/2010/main" val="3562170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7075" y="466725"/>
            <a:ext cx="5586413"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spcAft>
                <a:spcPts val="612"/>
              </a:spcAft>
            </a:pPr>
            <a:r>
              <a:rPr lang="fr-CA"/>
              <a:t>Au Québec, la </a:t>
            </a:r>
            <a:r>
              <a:rPr lang="fr-CA" i="1"/>
              <a:t>Loi électorale</a:t>
            </a:r>
            <a:r>
              <a:rPr lang="fr-CA"/>
              <a:t> détermine quand auront lieu les élections et la durée de la période électorale.</a:t>
            </a:r>
          </a:p>
          <a:p>
            <a:pPr>
              <a:spcAft>
                <a:spcPts val="612"/>
              </a:spcAft>
            </a:pPr>
            <a:r>
              <a:rPr lang="fr-CA"/>
              <a:t>Les élections provinciales ont lieu à date fixe, tous les quatre ans, au début du mois d’octobre. </a:t>
            </a:r>
          </a:p>
          <a:p>
            <a:pPr>
              <a:spcAft>
                <a:spcPts val="612"/>
              </a:spcAft>
            </a:pPr>
            <a:r>
              <a:rPr lang="fr-CA"/>
              <a:t>La période électorale dure de 33 à 39 jours.</a:t>
            </a:r>
          </a:p>
          <a:p>
            <a:r>
              <a:rPr lang="fr-CA"/>
              <a:t> </a:t>
            </a:r>
          </a:p>
          <a:p>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36</a:t>
            </a:fld>
            <a:endParaRPr lang="fr-CA"/>
          </a:p>
        </p:txBody>
      </p:sp>
    </p:spTree>
    <p:extLst>
      <p:ext uri="{BB962C8B-B14F-4D97-AF65-F5344CB8AC3E}">
        <p14:creationId xmlns:p14="http://schemas.microsoft.com/office/powerpoint/2010/main" val="3400188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kern="1200">
                <a:solidFill>
                  <a:schemeClr val="tx1"/>
                </a:solidFill>
                <a:effectLst/>
                <a:ea typeface="+mn-ea"/>
                <a:cs typeface="+mn-cs"/>
              </a:rPr>
              <a:t>Lorsque des élections provinciales sont annoncées, </a:t>
            </a:r>
            <a:r>
              <a:rPr lang="fr-CA">
                <a:effectLst/>
                <a:ea typeface="Calibri" panose="020F0502020204030204" pitchFamily="34" charset="0"/>
                <a:cs typeface="Arial" panose="020B0604020202020204" pitchFamily="34" charset="0"/>
              </a:rPr>
              <a:t>l’électrice ou l’électeur reçoit</a:t>
            </a:r>
            <a:r>
              <a:rPr lang="fr-CA" kern="1200">
                <a:solidFill>
                  <a:schemeClr val="tx1"/>
                </a:solidFill>
                <a:effectLst/>
                <a:ea typeface="+mn-ea"/>
                <a:cs typeface="+mn-cs"/>
              </a:rPr>
              <a:t> un avis d’inscription et un guide pour les élections provinciales par la poste.</a:t>
            </a:r>
          </a:p>
          <a:p>
            <a:r>
              <a:rPr lang="fr-CA" kern="1200">
                <a:solidFill>
                  <a:schemeClr val="tx1"/>
                </a:solidFill>
                <a:effectLst/>
                <a:ea typeface="+mn-ea"/>
                <a:cs typeface="+mn-cs"/>
              </a:rPr>
              <a:t>Ces documents comprennent le logo d’Élections Québec.</a:t>
            </a:r>
          </a:p>
          <a:p>
            <a:r>
              <a:rPr lang="fr-CA" kern="1200">
                <a:solidFill>
                  <a:schemeClr val="tx1"/>
                </a:solidFill>
                <a:effectLst/>
                <a:ea typeface="+mn-ea"/>
                <a:cs typeface="+mn-cs"/>
              </a:rPr>
              <a:t> </a:t>
            </a:r>
          </a:p>
          <a:p>
            <a:r>
              <a:rPr lang="fr-CA" kern="1200">
                <a:solidFill>
                  <a:schemeClr val="tx1"/>
                </a:solidFill>
                <a:effectLst/>
                <a:ea typeface="+mn-ea"/>
                <a:cs typeface="+mn-cs"/>
              </a:rPr>
              <a:t>Sur </a:t>
            </a:r>
            <a:r>
              <a:rPr lang="fr-CA" b="1" kern="1200">
                <a:solidFill>
                  <a:schemeClr val="tx1"/>
                </a:solidFill>
                <a:effectLst/>
                <a:ea typeface="+mn-ea"/>
                <a:cs typeface="+mn-cs"/>
              </a:rPr>
              <a:t>l’avis d’inscription</a:t>
            </a:r>
            <a:r>
              <a:rPr lang="fr-CA" kern="1200">
                <a:solidFill>
                  <a:schemeClr val="tx1"/>
                </a:solidFill>
                <a:effectLst/>
                <a:ea typeface="+mn-ea"/>
                <a:cs typeface="+mn-cs"/>
              </a:rPr>
              <a:t>, il y a :</a:t>
            </a:r>
          </a:p>
          <a:p>
            <a:pPr marL="174982" indent="-174982">
              <a:buFont typeface="Arial" panose="020B0604020202020204" pitchFamily="34" charset="0"/>
              <a:buChar char="•"/>
            </a:pPr>
            <a:r>
              <a:rPr lang="fr-CA" kern="1200">
                <a:solidFill>
                  <a:schemeClr val="tx1"/>
                </a:solidFill>
                <a:effectLst/>
                <a:ea typeface="+mn-ea"/>
                <a:cs typeface="+mn-cs"/>
              </a:rPr>
              <a:t>Le nom des personnes qui sont inscrites sur la liste électorale à cette adresse;</a:t>
            </a:r>
          </a:p>
          <a:p>
            <a:pPr marL="174982" indent="-174982">
              <a:buFont typeface="Arial" panose="020B0604020202020204" pitchFamily="34" charset="0"/>
              <a:buChar char="•"/>
            </a:pPr>
            <a:r>
              <a:rPr lang="fr-CA" kern="1200">
                <a:solidFill>
                  <a:schemeClr val="tx1"/>
                </a:solidFill>
                <a:effectLst/>
                <a:ea typeface="+mn-ea"/>
                <a:cs typeface="+mn-cs"/>
              </a:rPr>
              <a:t>La date des élections et les heures d’ouverture des bureaux de vote;</a:t>
            </a:r>
          </a:p>
          <a:p>
            <a:pPr marL="174982" indent="-174982">
              <a:buFont typeface="Arial" panose="020B0604020202020204" pitchFamily="34" charset="0"/>
              <a:buChar char="•"/>
            </a:pPr>
            <a:r>
              <a:rPr lang="fr-CA" kern="1200">
                <a:solidFill>
                  <a:schemeClr val="tx1"/>
                </a:solidFill>
                <a:effectLst/>
                <a:ea typeface="+mn-ea"/>
                <a:cs typeface="+mn-cs"/>
              </a:rPr>
              <a:t>L’information sur le vote par anticipation, qui</a:t>
            </a:r>
            <a:r>
              <a:rPr lang="fr-CA">
                <a:effectLst/>
                <a:ea typeface="Calibri" panose="020F0502020204030204" pitchFamily="34" charset="0"/>
                <a:cs typeface="Arial" panose="020B0604020202020204" pitchFamily="34" charset="0"/>
              </a:rPr>
              <a:t> permet aux électrices et aux électeurs de voter quelques jours avant le jour du vote;</a:t>
            </a:r>
            <a:endParaRPr lang="fr-CA" kern="1200">
              <a:solidFill>
                <a:schemeClr val="tx1"/>
              </a:solidFill>
              <a:effectLst/>
              <a:ea typeface="+mn-ea"/>
              <a:cs typeface="+mn-cs"/>
            </a:endParaRPr>
          </a:p>
          <a:p>
            <a:pPr marL="174982" indent="-174982">
              <a:buFont typeface="Arial" panose="020B0604020202020204" pitchFamily="34" charset="0"/>
              <a:buChar char="•"/>
            </a:pPr>
            <a:r>
              <a:rPr lang="fr-CA" kern="1200">
                <a:solidFill>
                  <a:schemeClr val="tx1"/>
                </a:solidFill>
                <a:effectLst/>
                <a:ea typeface="+mn-ea"/>
                <a:cs typeface="+mn-cs"/>
              </a:rPr>
              <a:t>Le nom de la circonscription électorale;</a:t>
            </a:r>
          </a:p>
          <a:p>
            <a:pPr marL="174982" indent="-174982">
              <a:buFont typeface="Arial" panose="020B0604020202020204" pitchFamily="34" charset="0"/>
              <a:buChar char="•"/>
            </a:pPr>
            <a:r>
              <a:rPr lang="fr-CA">
                <a:effectLst/>
                <a:ea typeface="Calibri" panose="020F0502020204030204" pitchFamily="34" charset="0"/>
                <a:cs typeface="Calibri" panose="020F0502020204030204" pitchFamily="34" charset="0"/>
              </a:rPr>
              <a:t>L’adresse du lieu de vote par anticipation. Les lieux de vote sont souvent près du lieu de résidence; il peut s’agir d’une école ou d’un centre communautaire, par exemple.</a:t>
            </a:r>
          </a:p>
          <a:p>
            <a:endParaRPr lang="fr-CA" kern="1200">
              <a:solidFill>
                <a:schemeClr val="tx1"/>
              </a:solidFill>
              <a:effectLst/>
              <a:ea typeface="+mn-ea"/>
              <a:cs typeface="+mn-cs"/>
            </a:endParaRPr>
          </a:p>
          <a:p>
            <a:r>
              <a:rPr lang="fr-CA" kern="1200">
                <a:solidFill>
                  <a:schemeClr val="tx1"/>
                </a:solidFill>
                <a:effectLst/>
                <a:ea typeface="+mn-ea"/>
                <a:cs typeface="+mn-cs"/>
              </a:rPr>
              <a:t>Une </a:t>
            </a:r>
            <a:r>
              <a:rPr lang="fr-CA" b="1" kern="1200">
                <a:solidFill>
                  <a:schemeClr val="tx1"/>
                </a:solidFill>
                <a:effectLst/>
                <a:ea typeface="+mn-ea"/>
                <a:cs typeface="+mn-cs"/>
              </a:rPr>
              <a:t>carte de rappel </a:t>
            </a:r>
            <a:r>
              <a:rPr lang="fr-CA" kern="1200">
                <a:solidFill>
                  <a:schemeClr val="tx1"/>
                </a:solidFill>
                <a:effectLst/>
                <a:ea typeface="+mn-ea"/>
                <a:cs typeface="+mn-cs"/>
              </a:rPr>
              <a:t>est envoyée quelques jours avant l’élection. Sur cette carte, il y a :</a:t>
            </a:r>
          </a:p>
          <a:p>
            <a:pPr marL="174982" indent="-174982">
              <a:buFont typeface="Arial" panose="020B0604020202020204" pitchFamily="34" charset="0"/>
              <a:buChar char="•"/>
            </a:pPr>
            <a:r>
              <a:rPr lang="fr-CA" kern="1200">
                <a:solidFill>
                  <a:schemeClr val="tx1"/>
                </a:solidFill>
                <a:effectLst/>
                <a:ea typeface="+mn-ea"/>
                <a:cs typeface="+mn-cs"/>
              </a:rPr>
              <a:t>La date des élections;</a:t>
            </a:r>
          </a:p>
          <a:p>
            <a:pPr marL="174982" indent="-174982">
              <a:buFont typeface="Arial" panose="020B0604020202020204" pitchFamily="34" charset="0"/>
              <a:buChar char="•"/>
            </a:pPr>
            <a:r>
              <a:rPr lang="fr-CA" kern="1200">
                <a:solidFill>
                  <a:schemeClr val="tx1"/>
                </a:solidFill>
                <a:effectLst/>
                <a:ea typeface="+mn-ea"/>
                <a:cs typeface="+mn-cs"/>
              </a:rPr>
              <a:t>Les heures d’ouverture des bureaux de vote;</a:t>
            </a:r>
          </a:p>
          <a:p>
            <a:pPr marL="174982" indent="-174982">
              <a:buFont typeface="Arial" panose="020B0604020202020204" pitchFamily="34" charset="0"/>
              <a:buChar char="•"/>
            </a:pPr>
            <a:r>
              <a:rPr lang="fr-CA" kern="1200">
                <a:solidFill>
                  <a:schemeClr val="tx1"/>
                </a:solidFill>
                <a:effectLst/>
                <a:ea typeface="+mn-ea"/>
                <a:cs typeface="+mn-cs"/>
              </a:rPr>
              <a:t>L’adresse du bureau de vote où il faut aller voter. Les lieux de vote sont souvent près de la résidence; il peut s’agir d’une école ou d’un centre communautaire, par exemple;</a:t>
            </a:r>
          </a:p>
          <a:p>
            <a:pPr marL="174982" indent="-174982">
              <a:buFont typeface="Arial" panose="020B0604020202020204" pitchFamily="34" charset="0"/>
              <a:buChar char="•"/>
            </a:pPr>
            <a:r>
              <a:rPr lang="fr-CA" kern="1200">
                <a:solidFill>
                  <a:schemeClr val="tx1"/>
                </a:solidFill>
                <a:effectLst/>
                <a:ea typeface="+mn-ea"/>
                <a:cs typeface="+mn-cs"/>
              </a:rPr>
              <a:t>Le numéro de la section de vote. C’est le numéro de la table où il faut voter. Il y a souvent plusieurs tables dans un même lieu;</a:t>
            </a:r>
          </a:p>
          <a:p>
            <a:pPr marL="174982" indent="-174982">
              <a:buFont typeface="Arial" panose="020B0604020202020204" pitchFamily="34" charset="0"/>
              <a:buChar char="•"/>
            </a:pPr>
            <a:r>
              <a:rPr lang="fr-CA" kern="1200">
                <a:solidFill>
                  <a:schemeClr val="tx1"/>
                </a:solidFill>
                <a:effectLst/>
                <a:ea typeface="+mn-ea"/>
                <a:cs typeface="+mn-cs"/>
              </a:rPr>
              <a:t>Le nom des candidates et des candidats dans la circonscription.</a:t>
            </a:r>
          </a:p>
          <a:p>
            <a:r>
              <a:rPr lang="fr-CA" kern="1200">
                <a:solidFill>
                  <a:schemeClr val="tx1"/>
                </a:solidFill>
                <a:effectLst/>
                <a:ea typeface="+mn-ea"/>
                <a:cs typeface="+mn-cs"/>
              </a:rPr>
              <a:t> </a:t>
            </a:r>
          </a:p>
          <a:p>
            <a:r>
              <a:rPr lang="fr-CA" kern="1200">
                <a:solidFill>
                  <a:schemeClr val="tx1"/>
                </a:solidFill>
                <a:effectLst/>
                <a:ea typeface="+mn-ea"/>
                <a:cs typeface="+mn-cs"/>
              </a:rPr>
              <a:t>Il faut être inscrit sur la liste électorale pour recevoir toute cette information avant le jour de l’élection.</a:t>
            </a:r>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37</a:t>
            </a:fld>
            <a:endParaRPr lang="fr-CA"/>
          </a:p>
        </p:txBody>
      </p:sp>
    </p:spTree>
    <p:extLst>
      <p:ext uri="{BB962C8B-B14F-4D97-AF65-F5344CB8AC3E}">
        <p14:creationId xmlns:p14="http://schemas.microsoft.com/office/powerpoint/2010/main" val="3108368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endParaRPr lang="fr-CA" baseline="0" dirty="0"/>
          </a:p>
          <a:p>
            <a:pPr>
              <a:spcAft>
                <a:spcPts val="612"/>
              </a:spcAft>
            </a:pPr>
            <a:r>
              <a:rPr lang="fr-CA" baseline="0" dirty="0"/>
              <a:t>Le jour de l’élection, les bureaux de vote sont ouverts de 9 h 30 à 20 h.</a:t>
            </a:r>
          </a:p>
          <a:p>
            <a:pPr>
              <a:spcAft>
                <a:spcPts val="612"/>
              </a:spcAft>
            </a:pPr>
            <a:r>
              <a:rPr lang="fr-CA" baseline="0" dirty="0"/>
              <a:t>On peut aller voter à tout moment de la journée. </a:t>
            </a:r>
          </a:p>
          <a:p>
            <a:pPr>
              <a:spcAft>
                <a:spcPts val="612"/>
              </a:spcAft>
            </a:pPr>
            <a:r>
              <a:rPr lang="fr-CA" baseline="0" dirty="0"/>
              <a:t>La </a:t>
            </a:r>
            <a:r>
              <a:rPr lang="fr-CA" i="1" baseline="0" dirty="0"/>
              <a:t>Loi électorale</a:t>
            </a:r>
            <a:r>
              <a:rPr lang="fr-CA" baseline="0" dirty="0"/>
              <a:t> dit que l’employeur doit donner quatre heures consécutives à son personnel pour qu’il puisse aller voter, sans diminution de salaire ni autre sanction.</a:t>
            </a:r>
          </a:p>
          <a:p>
            <a:endParaRPr lang="fr-CA" dirty="0"/>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38</a:t>
            </a:fld>
            <a:endParaRPr lang="fr-CA"/>
          </a:p>
        </p:txBody>
      </p:sp>
    </p:spTree>
    <p:extLst>
      <p:ext uri="{BB962C8B-B14F-4D97-AF65-F5344CB8AC3E}">
        <p14:creationId xmlns:p14="http://schemas.microsoft.com/office/powerpoint/2010/main" val="694494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defRPr/>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endParaRPr lang="fr-CA" baseline="0" dirty="0"/>
          </a:p>
          <a:p>
            <a:pPr>
              <a:spcAft>
                <a:spcPts val="612"/>
              </a:spcAft>
            </a:pPr>
            <a:r>
              <a:rPr lang="fr-CA" dirty="0"/>
              <a:t>Le jour de l’élection, les électrices et les électeurs se rendent à l’adresse écrite sur leur carte de rappel. Ils peuvent apporter cette carte avec eux.</a:t>
            </a:r>
          </a:p>
          <a:p>
            <a:pPr>
              <a:spcAft>
                <a:spcPts val="612"/>
              </a:spcAft>
            </a:pPr>
            <a:r>
              <a:rPr lang="fr-CA" dirty="0"/>
              <a:t>C’est souvent facile d’aller au lieu de vote; il est dans le quartier, on peut même y aller à pied, parfois.</a:t>
            </a:r>
          </a:p>
          <a:p>
            <a:pPr>
              <a:spcAft>
                <a:spcPts val="612"/>
              </a:spcAft>
            </a:pPr>
            <a:r>
              <a:rPr lang="fr-CA" dirty="0"/>
              <a:t>Sur place, des affiches indiquent par quelle porte entrer et où aller.</a:t>
            </a:r>
          </a:p>
          <a:p>
            <a:pPr>
              <a:spcAft>
                <a:spcPts val="612"/>
              </a:spcAft>
            </a:pPr>
            <a:endParaRPr lang="fr-CA" dirty="0"/>
          </a:p>
          <a:p>
            <a:pPr>
              <a:spcAft>
                <a:spcPts val="612"/>
              </a:spcAft>
            </a:pPr>
            <a:r>
              <a:rPr lang="fr-CA" b="1" i="1" dirty="0"/>
              <a:t>Note</a:t>
            </a:r>
            <a:r>
              <a:rPr lang="fr-CA" dirty="0"/>
              <a:t>: Pour les élections provinciales, la carte de rappel ne peut être utilisée comme preuve d’identité (ce qui est possible pour les élections fédérales).</a:t>
            </a:r>
          </a:p>
          <a:p>
            <a:endParaRPr lang="fr-CA" dirty="0"/>
          </a:p>
          <a:p>
            <a:endParaRPr lang="fr-CA"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39</a:t>
            </a:fld>
            <a:endParaRPr lang="fr-CA"/>
          </a:p>
        </p:txBody>
      </p:sp>
    </p:spTree>
    <p:extLst>
      <p:ext uri="{BB962C8B-B14F-4D97-AF65-F5344CB8AC3E}">
        <p14:creationId xmlns:p14="http://schemas.microsoft.com/office/powerpoint/2010/main" val="3999157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defRPr/>
            </a:pPr>
            <a:r>
              <a:rPr lang="fr-CA" baseline="0"/>
              <a:t>À présent, nous allons faire un bref retour sur différents concepts clés de notre société démocratique.</a:t>
            </a:r>
            <a:endParaRPr lang="fr-CA" altLang="fr-FR"/>
          </a:p>
          <a:p>
            <a:endParaRPr lang="fr-CA"/>
          </a:p>
          <a:p>
            <a:pPr defTabSz="933237">
              <a:defRPr/>
            </a:pPr>
            <a:r>
              <a:rPr lang="fr-CA" b="1" cap="small">
                <a:effectLst/>
                <a:latin typeface="Agency FB" panose="020B0503020202020204" pitchFamily="34" charset="0"/>
                <a:ea typeface="Times New Roman" panose="02020603050405020304" pitchFamily="18" charset="0"/>
                <a:cs typeface="Arial" panose="020B0604020202020204" pitchFamily="34" charset="0"/>
              </a:rPr>
              <a:t>Variante</a:t>
            </a:r>
            <a:r>
              <a:rPr lang="fr-CA">
                <a:effectLst/>
                <a:latin typeface="Agency FB" panose="020B0503020202020204" pitchFamily="34" charset="0"/>
                <a:ea typeface="Times New Roman" panose="02020603050405020304" pitchFamily="18" charset="0"/>
                <a:cs typeface="Arial" panose="020B0604020202020204" pitchFamily="34" charset="0"/>
              </a:rPr>
              <a:t> : transformer la présentation de ces concepts en jeu-questionnaire</a:t>
            </a:r>
            <a:r>
              <a:rPr lang="fr-CA">
                <a:effectLst/>
                <a:latin typeface="+mj-lt"/>
                <a:ea typeface="Times New Roman" panose="02020603050405020304" pitchFamily="18" charset="0"/>
                <a:cs typeface="Arial" panose="020B0604020202020204" pitchFamily="34" charset="0"/>
              </a:rPr>
              <a:t>.</a:t>
            </a:r>
            <a:endParaRPr lang="fr-CA">
              <a:effectLst/>
              <a:latin typeface="+mj-lt"/>
              <a:ea typeface="Yu Mincho" panose="02020400000000000000" pitchFamily="18" charset="-128"/>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pPr defTabSz="466618">
              <a:defRPr/>
            </a:pPr>
            <a:fld id="{787691F1-964E-4E27-9A07-327281894A65}" type="slidenum">
              <a:rPr lang="fr-CA">
                <a:solidFill>
                  <a:prstClr val="black"/>
                </a:solidFill>
                <a:latin typeface="Calibri" panose="020F0502020204030204"/>
              </a:rPr>
              <a:pPr defTabSz="466618">
                <a:defRPr/>
              </a:pPr>
              <a:t>4</a:t>
            </a:fld>
            <a:endParaRPr lang="fr-CA">
              <a:solidFill>
                <a:prstClr val="black"/>
              </a:solidFill>
              <a:latin typeface="Calibri" panose="020F0502020204030204"/>
            </a:endParaRPr>
          </a:p>
        </p:txBody>
      </p:sp>
    </p:spTree>
    <p:extLst>
      <p:ext uri="{BB962C8B-B14F-4D97-AF65-F5344CB8AC3E}">
        <p14:creationId xmlns:p14="http://schemas.microsoft.com/office/powerpoint/2010/main" val="2078263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7075" y="466725"/>
            <a:ext cx="5586413" cy="3141663"/>
          </a:xfrm>
        </p:spPr>
      </p:sp>
      <p:sp>
        <p:nvSpPr>
          <p:cNvPr id="3" name="Espace réservé des notes 2"/>
          <p:cNvSpPr>
            <a:spLocks noGrp="1"/>
          </p:cNvSpPr>
          <p:nvPr>
            <p:ph type="body" idx="1"/>
          </p:nvPr>
        </p:nvSpPr>
        <p:spPr/>
        <p:txBody>
          <a:bodyPr/>
          <a:lstStyle/>
          <a:p>
            <a:pPr>
              <a:spcAft>
                <a:spcPts val="612"/>
              </a:spcAft>
              <a:defRPr/>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endParaRPr lang="fr-CA" baseline="0" dirty="0"/>
          </a:p>
          <a:p>
            <a:pPr>
              <a:spcAft>
                <a:spcPts val="612"/>
              </a:spcAft>
            </a:pPr>
            <a:r>
              <a:rPr lang="fr-CA" dirty="0"/>
              <a:t>Lorsqu’on arrive au lieu de vote, une personne nous accueille et nous explique ce qu’il faut faire pour voter. C’est la ou le </a:t>
            </a:r>
            <a:r>
              <a:rPr lang="fr-CA" b="1" dirty="0"/>
              <a:t>PRIMO</a:t>
            </a:r>
            <a:r>
              <a:rPr lang="fr-CA" b="0" dirty="0"/>
              <a:t> (Préposé à l’information et au maintien de l’ordre)</a:t>
            </a:r>
            <a:r>
              <a:rPr lang="fr-CA" dirty="0"/>
              <a:t>.</a:t>
            </a:r>
          </a:p>
          <a:p>
            <a:pPr>
              <a:spcAft>
                <a:spcPts val="612"/>
              </a:spcAft>
            </a:pPr>
            <a:r>
              <a:rPr lang="fr-CA" dirty="0"/>
              <a:t>Il y a souvent plusieurs tables dans un lieu de vote. Chaque table, c’est-à-dire chaque bureau de vote, porte un numéro. </a:t>
            </a:r>
          </a:p>
          <a:p>
            <a:pPr>
              <a:spcAft>
                <a:spcPts val="612"/>
              </a:spcAft>
            </a:pPr>
            <a:r>
              <a:rPr lang="fr-CA" dirty="0"/>
              <a:t>Le numéro de bureau de vote de chaque électrice et électeur est indiqué sur la </a:t>
            </a:r>
            <a:r>
              <a:rPr lang="fr-CA" b="1" dirty="0"/>
              <a:t>carte de rappel</a:t>
            </a:r>
            <a:r>
              <a:rPr lang="fr-CA" dirty="0"/>
              <a:t>.</a:t>
            </a:r>
          </a:p>
          <a:p>
            <a:pPr>
              <a:spcAft>
                <a:spcPts val="612"/>
              </a:spcAft>
            </a:pPr>
            <a:r>
              <a:rPr lang="fr-CA" dirty="0"/>
              <a:t>L’électeur se rend à la table qui porte le bon numéro.</a:t>
            </a:r>
          </a:p>
          <a:p>
            <a:pPr>
              <a:spcAft>
                <a:spcPts val="612"/>
              </a:spcAft>
            </a:pPr>
            <a:r>
              <a:rPr lang="fr-CA" dirty="0"/>
              <a:t>Il dit son nom et montre une pièce d’identité au personnel électoral. </a:t>
            </a:r>
          </a:p>
          <a:p>
            <a:pPr>
              <a:spcAft>
                <a:spcPts val="612"/>
              </a:spcAft>
            </a:pPr>
            <a:r>
              <a:rPr lang="fr-CA" dirty="0"/>
              <a:t>La ou le </a:t>
            </a:r>
            <a:r>
              <a:rPr lang="fr-CA" b="1" dirty="0"/>
              <a:t>secrétaire </a:t>
            </a:r>
            <a:r>
              <a:rPr lang="fr-CA" dirty="0"/>
              <a:t>vérifie si son nom est inscrit sur la liste électorale.</a:t>
            </a:r>
          </a:p>
          <a:p>
            <a:pPr>
              <a:spcAft>
                <a:spcPts val="612"/>
              </a:spcAft>
            </a:pPr>
            <a:r>
              <a:rPr lang="fr-CA" dirty="0"/>
              <a:t>La </a:t>
            </a:r>
            <a:r>
              <a:rPr lang="fr-CA" b="1" dirty="0"/>
              <a:t>scrutatrice</a:t>
            </a:r>
            <a:r>
              <a:rPr lang="fr-CA" b="0" dirty="0"/>
              <a:t> ou le</a:t>
            </a:r>
            <a:r>
              <a:rPr lang="fr-CA" dirty="0"/>
              <a:t> </a:t>
            </a:r>
            <a:r>
              <a:rPr lang="fr-CA" b="1" dirty="0"/>
              <a:t>scrutateur</a:t>
            </a:r>
            <a:r>
              <a:rPr lang="fr-CA" dirty="0"/>
              <a:t> vérifie l’identité de l’électeur en regardant sa pièce d’identité. </a:t>
            </a:r>
          </a:p>
          <a:p>
            <a:pPr lvl="1">
              <a:spcAft>
                <a:spcPts val="612"/>
              </a:spcAft>
            </a:pPr>
            <a:r>
              <a:rPr lang="fr-FR" b="0" i="1" u="none" strike="noStrike" kern="1200" baseline="0" dirty="0">
                <a:solidFill>
                  <a:schemeClr val="tx1"/>
                </a:solidFill>
                <a:highlight>
                  <a:srgbClr val="FFF7BF"/>
                </a:highlight>
                <a:latin typeface="+mn-lt"/>
                <a:ea typeface="+mn-ea"/>
                <a:cs typeface="+mn-cs"/>
              </a:rPr>
              <a:t>Savez-vous quelles pièces d’identité sont acceptées?</a:t>
            </a: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40</a:t>
            </a:fld>
            <a:endParaRPr lang="fr-CA"/>
          </a:p>
        </p:txBody>
      </p:sp>
    </p:spTree>
    <p:extLst>
      <p:ext uri="{BB962C8B-B14F-4D97-AF65-F5344CB8AC3E}">
        <p14:creationId xmlns:p14="http://schemas.microsoft.com/office/powerpoint/2010/main" val="474101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7075" y="466725"/>
            <a:ext cx="5586413" cy="3141663"/>
          </a:xfrm>
        </p:spPr>
      </p:sp>
      <p:sp>
        <p:nvSpPr>
          <p:cNvPr id="3" name="Espace réservé des notes 2"/>
          <p:cNvSpPr>
            <a:spLocks noGrp="1"/>
          </p:cNvSpPr>
          <p:nvPr>
            <p:ph type="body" idx="1"/>
          </p:nvPr>
        </p:nvSpPr>
        <p:spPr/>
        <p:txBody>
          <a:bodyPr/>
          <a:lstStyle/>
          <a:p>
            <a:pPr>
              <a:spcAft>
                <a:spcPts val="612"/>
              </a:spcAft>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endParaRPr lang="fr-CA" baseline="0" dirty="0"/>
          </a:p>
          <a:p>
            <a:r>
              <a:rPr lang="fr-FR" b="1" dirty="0"/>
              <a:t>Réponses :</a:t>
            </a:r>
            <a:endParaRPr lang="fr-FR" dirty="0"/>
          </a:p>
          <a:p>
            <a:r>
              <a:rPr lang="fr-FR" dirty="0"/>
              <a:t>Le permis de conduire du Québec</a:t>
            </a:r>
          </a:p>
          <a:p>
            <a:r>
              <a:rPr lang="fr-FR" dirty="0"/>
              <a:t>La carte d’assurance maladie du Québec</a:t>
            </a:r>
          </a:p>
          <a:p>
            <a:r>
              <a:rPr lang="fr-FR" dirty="0"/>
              <a:t>Le passeport canadien</a:t>
            </a:r>
            <a:endParaRPr lang="fr-CA" dirty="0"/>
          </a:p>
          <a:p>
            <a:endParaRPr lang="fr-CA" dirty="0"/>
          </a:p>
          <a:p>
            <a:r>
              <a:rPr lang="fr-CA" dirty="0"/>
              <a:t>Il faut apporter l’une de ces pièces d’identité lorsqu’on va voter.</a:t>
            </a: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41</a:t>
            </a:fld>
            <a:endParaRPr lang="fr-CA"/>
          </a:p>
        </p:txBody>
      </p:sp>
    </p:spTree>
    <p:extLst>
      <p:ext uri="{BB962C8B-B14F-4D97-AF65-F5344CB8AC3E}">
        <p14:creationId xmlns:p14="http://schemas.microsoft.com/office/powerpoint/2010/main" val="1781132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7075" y="466725"/>
            <a:ext cx="5586413"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defRPr/>
            </a:pPr>
            <a:r>
              <a:rPr lang="fr-CA"/>
              <a:t>La scrutatrice ou le scrutateur donne un bulletin de vote plié à l’électrice ou à l’électeur. Il lui donne aussi un crayon de plomb qu’il doit utiliser pour voter.</a:t>
            </a:r>
          </a:p>
          <a:p>
            <a:endParaRPr lang="fr-CA"/>
          </a:p>
          <a:p>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42</a:t>
            </a:fld>
            <a:endParaRPr lang="fr-CA"/>
          </a:p>
        </p:txBody>
      </p:sp>
    </p:spTree>
    <p:extLst>
      <p:ext uri="{BB962C8B-B14F-4D97-AF65-F5344CB8AC3E}">
        <p14:creationId xmlns:p14="http://schemas.microsoft.com/office/powerpoint/2010/main" val="2385946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spcAft>
                <a:spcPts val="612"/>
              </a:spcAft>
            </a:pPr>
            <a:r>
              <a:rPr lang="fr-CA"/>
              <a:t>Voici une image d’un bulletin de vote.</a:t>
            </a:r>
          </a:p>
          <a:p>
            <a:pPr>
              <a:spcAft>
                <a:spcPts val="612"/>
              </a:spcAft>
            </a:pPr>
            <a:r>
              <a:rPr lang="fr-CA"/>
              <a:t>Le bulletin comprend le nom des candidates et des candidats, le nom de leur parti politique et leur photo.</a:t>
            </a:r>
          </a:p>
          <a:p>
            <a:pPr defTabSz="933237">
              <a:spcAft>
                <a:spcPts val="612"/>
              </a:spcAft>
              <a:defRPr/>
            </a:pPr>
            <a:r>
              <a:rPr lang="fr-CA"/>
              <a:t>Il y a un cercle à côté du nom de chaque candidat; c’est là que l’électrice ou l’électeur</a:t>
            </a:r>
            <a:r>
              <a:rPr lang="fr-CA">
                <a:effectLst/>
                <a:ea typeface="Calibri" panose="020F0502020204030204" pitchFamily="34" charset="0"/>
                <a:cs typeface="Arial" panose="020B0604020202020204" pitchFamily="34" charset="0"/>
              </a:rPr>
              <a:t> indique son choix</a:t>
            </a:r>
            <a:r>
              <a:rPr lang="fr-CA"/>
              <a:t>.</a:t>
            </a:r>
          </a:p>
          <a:p>
            <a:pPr>
              <a:spcAft>
                <a:spcPts val="612"/>
              </a:spcAft>
            </a:pPr>
            <a:r>
              <a:rPr lang="fr-CA">
                <a:effectLst/>
                <a:ea typeface="Times New Roman" panose="02020603050405020304" pitchFamily="18" charset="0"/>
              </a:rPr>
              <a:t>De </a:t>
            </a:r>
            <a:r>
              <a:rPr lang="fr-CA">
                <a:effectLst/>
                <a:ea typeface="Calibri" panose="020F0502020204030204" pitchFamily="34" charset="0"/>
                <a:cs typeface="Arial" panose="020B0604020202020204" pitchFamily="34" charset="0"/>
              </a:rPr>
              <a:t>l’autre côté du bulletin de vote, il y a un numéro. Pour assurer l’intégrité du vote, chaque bulletin est numéroté. Il y a aussi un espace dans lequel la scrutatrice ou le scrutateur inscrit ses initiales avant de donner le bulletin de vote à l’électeur. </a:t>
            </a:r>
            <a:r>
              <a:rPr lang="fr-CA">
                <a:effectLst/>
                <a:ea typeface="Times New Roman" panose="02020603050405020304" pitchFamily="18" charset="0"/>
              </a:rPr>
              <a:t>Il s’agit d’une mesure de plus pour assurer l’intégrité des bulletins de vote contenus dans l’urne. </a:t>
            </a:r>
            <a:endParaRPr lang="fr-CA">
              <a:effectLst/>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43</a:t>
            </a:fld>
            <a:endParaRPr lang="fr-CA"/>
          </a:p>
        </p:txBody>
      </p:sp>
    </p:spTree>
    <p:extLst>
      <p:ext uri="{BB962C8B-B14F-4D97-AF65-F5344CB8AC3E}">
        <p14:creationId xmlns:p14="http://schemas.microsoft.com/office/powerpoint/2010/main" val="307092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7075" y="466725"/>
            <a:ext cx="5586413"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spcAft>
                <a:spcPts val="612"/>
              </a:spcAft>
            </a:pPr>
            <a:r>
              <a:rPr lang="fr-CA"/>
              <a:t>L’électrice ou l’électeur doit se rendre derrière l’isoloir pour voter. De cette façon, personne ne peut voir pour qui il vote.</a:t>
            </a:r>
          </a:p>
          <a:p>
            <a:pPr>
              <a:spcAft>
                <a:spcPts val="612"/>
              </a:spcAft>
            </a:pPr>
            <a:r>
              <a:rPr lang="fr-FR"/>
              <a:t>Sur le bulletin de vote, il fait un X, un crochet ou une marque dans le cercle à côté du nom de la personne de son choix avec le crayon qu’il a reçu.</a:t>
            </a:r>
          </a:p>
          <a:p>
            <a:pPr>
              <a:spcAft>
                <a:spcPts val="612"/>
              </a:spcAft>
            </a:pPr>
            <a:r>
              <a:rPr lang="fr-FR"/>
              <a:t>Il doit choisir </a:t>
            </a:r>
            <a:r>
              <a:rPr lang="fr-FR" b="1" u="none"/>
              <a:t>une seule </a:t>
            </a:r>
            <a:r>
              <a:rPr lang="fr-FR"/>
              <a:t>personne sur le bulletin de vote. </a:t>
            </a:r>
          </a:p>
          <a:p>
            <a:pPr>
              <a:spcAft>
                <a:spcPts val="612"/>
              </a:spcAft>
            </a:pPr>
            <a:r>
              <a:rPr lang="fr-FR"/>
              <a:t>La marque peut dépasser un peu le cercle, mais elle ne doit pas toucher </a:t>
            </a:r>
            <a:r>
              <a:rPr lang="fr-CA"/>
              <a:t>un autre cercle. </a:t>
            </a:r>
          </a:p>
          <a:p>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44</a:t>
            </a:fld>
            <a:endParaRPr lang="fr-CA"/>
          </a:p>
        </p:txBody>
      </p:sp>
    </p:spTree>
    <p:extLst>
      <p:ext uri="{BB962C8B-B14F-4D97-AF65-F5344CB8AC3E}">
        <p14:creationId xmlns:p14="http://schemas.microsoft.com/office/powerpoint/2010/main" val="3381983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1513" y="466725"/>
            <a:ext cx="5680075" cy="3195638"/>
          </a:xfrm>
        </p:spPr>
      </p:sp>
      <p:sp>
        <p:nvSpPr>
          <p:cNvPr id="3" name="Espace réservé des notes 2"/>
          <p:cNvSpPr>
            <a:spLocks noGrp="1"/>
          </p:cNvSpPr>
          <p:nvPr>
            <p:ph type="body" idx="1"/>
          </p:nvPr>
        </p:nvSpPr>
        <p:spPr/>
        <p:txBody>
          <a:bodyPr/>
          <a:lstStyle/>
          <a:p>
            <a:pPr>
              <a:spcAft>
                <a:spcPts val="612"/>
              </a:spcAft>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a:p>
          <a:p>
            <a:pPr lvl="0"/>
            <a:r>
              <a:rPr lang="fr-CA"/>
              <a:t>On rejette les bulletins, c’est-à-dire qu’on ne les compte pas, quand :</a:t>
            </a:r>
          </a:p>
          <a:p>
            <a:pPr marL="641600" lvl="1" indent="-174982">
              <a:buFont typeface="Arial" panose="020B0604020202020204" pitchFamily="34" charset="0"/>
              <a:buChar char="•"/>
            </a:pPr>
            <a:r>
              <a:rPr lang="fr-CA"/>
              <a:t>Ils n’ont pas été fournis par la scrutatrice ou le scrutateur (le bulletin n’a pas de numéro ou le papier est différent);</a:t>
            </a:r>
          </a:p>
          <a:p>
            <a:pPr marL="641600" lvl="1" indent="-174982">
              <a:buFont typeface="Arial" panose="020B0604020202020204" pitchFamily="34" charset="0"/>
              <a:buChar char="•"/>
            </a:pPr>
            <a:r>
              <a:rPr lang="fr-CA"/>
              <a:t>Ils ne portent pas les initiales de la scrutatrice ou du scrutateur ; </a:t>
            </a:r>
          </a:p>
          <a:p>
            <a:pPr marL="641600" lvl="1" indent="-174982">
              <a:buFont typeface="Arial" panose="020B0604020202020204" pitchFamily="34" charset="0"/>
              <a:buChar char="•"/>
            </a:pPr>
            <a:r>
              <a:rPr lang="fr-CA"/>
              <a:t>Ils sont marqués en faveur de plus d’une personne; </a:t>
            </a:r>
          </a:p>
          <a:p>
            <a:pPr marL="641600" lvl="1" indent="-174982">
              <a:buFont typeface="Arial" panose="020B0604020202020204" pitchFamily="34" charset="0"/>
              <a:buChar char="•"/>
            </a:pPr>
            <a:r>
              <a:rPr lang="fr-CA"/>
              <a:t>Ils sont marqués en faveur d’une personne qui n’est pas candidate; </a:t>
            </a:r>
          </a:p>
          <a:p>
            <a:pPr marL="641600" lvl="1" indent="-174982">
              <a:buFont typeface="Arial" panose="020B0604020202020204" pitchFamily="34" charset="0"/>
              <a:buChar char="•"/>
            </a:pPr>
            <a:r>
              <a:rPr lang="fr-CA"/>
              <a:t>Ils portent une inscription fantaisiste ou injurieuse; </a:t>
            </a:r>
          </a:p>
          <a:p>
            <a:pPr marL="641600" lvl="1" indent="-174982">
              <a:buFont typeface="Arial" panose="020B0604020202020204" pitchFamily="34" charset="0"/>
              <a:buChar char="•"/>
            </a:pPr>
            <a:r>
              <a:rPr lang="fr-CA"/>
              <a:t>Ils comprennent une marque à l’extérieur des cercles; </a:t>
            </a:r>
          </a:p>
          <a:p>
            <a:pPr marL="641600" lvl="1" indent="-174982">
              <a:buFont typeface="Arial" panose="020B0604020202020204" pitchFamily="34" charset="0"/>
              <a:buChar char="•"/>
            </a:pPr>
            <a:r>
              <a:rPr lang="fr-CA"/>
              <a:t>Ils portent une marque permettant de connaître l’identité de l’électeur. </a:t>
            </a:r>
            <a:br>
              <a:rPr lang="fr-CA"/>
            </a:br>
            <a:endParaRPr lang="fr-CA"/>
          </a:p>
          <a:p>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45</a:t>
            </a:fld>
            <a:endParaRPr lang="fr-CA"/>
          </a:p>
        </p:txBody>
      </p:sp>
    </p:spTree>
    <p:extLst>
      <p:ext uri="{BB962C8B-B14F-4D97-AF65-F5344CB8AC3E}">
        <p14:creationId xmlns:p14="http://schemas.microsoft.com/office/powerpoint/2010/main" val="1272096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spcAft>
                <a:spcPts val="612"/>
              </a:spcAft>
            </a:pPr>
            <a:r>
              <a:rPr lang="fr-CA"/>
              <a:t>Quand l’électrice ou l’électeur a fait son choix, il doit replier son bulletin et retourner à la table de vote. </a:t>
            </a:r>
          </a:p>
          <a:p>
            <a:r>
              <a:rPr lang="fr-CA"/>
              <a:t>Il déchire ensuite le talon du bulletin en suivant le pointillé et donne ce talon à la scrutatrice ou au scrutateur.</a:t>
            </a: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46</a:t>
            </a:fld>
            <a:endParaRPr lang="fr-CA"/>
          </a:p>
        </p:txBody>
      </p:sp>
    </p:spTree>
    <p:extLst>
      <p:ext uri="{BB962C8B-B14F-4D97-AF65-F5344CB8AC3E}">
        <p14:creationId xmlns:p14="http://schemas.microsoft.com/office/powerpoint/2010/main" val="3913175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a:t>Ensuite, l’électrice ou l’électeur dépose son bulletin de vote dans l’urne.</a:t>
            </a: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47</a:t>
            </a:fld>
            <a:endParaRPr lang="fr-CA"/>
          </a:p>
        </p:txBody>
      </p:sp>
    </p:spTree>
    <p:extLst>
      <p:ext uri="{BB962C8B-B14F-4D97-AF65-F5344CB8AC3E}">
        <p14:creationId xmlns:p14="http://schemas.microsoft.com/office/powerpoint/2010/main" val="12407165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spcAft>
                <a:spcPts val="612"/>
              </a:spcAft>
              <a:defRPr/>
            </a:pPr>
            <a:r>
              <a:rPr lang="fr-CA"/>
              <a:t>Nous allons maintenant vivre une élection!</a:t>
            </a:r>
          </a:p>
          <a:p>
            <a:pPr defTabSz="933237">
              <a:spcAft>
                <a:spcPts val="612"/>
              </a:spcAft>
              <a:defRPr/>
            </a:pPr>
            <a:r>
              <a:rPr lang="fr-CA"/>
              <a:t>Vous allez jouer le rôle de membre du personnel électoral, d’électrice ou d’électeur.</a:t>
            </a:r>
          </a:p>
          <a:p>
            <a:pPr defTabSz="933237">
              <a:spcAft>
                <a:spcPts val="612"/>
              </a:spcAft>
              <a:defRPr/>
            </a:pPr>
            <a:r>
              <a:rPr lang="fr-CA"/>
              <a:t>Nous avons besoin de trois personnes volontaires pour jouer les rôles du personnel électoral.</a:t>
            </a:r>
          </a:p>
          <a:p>
            <a:pPr defTabSz="933237">
              <a:spcAft>
                <a:spcPts val="612"/>
              </a:spcAft>
              <a:defRPr/>
            </a:pPr>
            <a:r>
              <a:rPr lang="fr-CA"/>
              <a:t>Au besoin, rappeler la fonction associée à chaque rôle.</a:t>
            </a:r>
          </a:p>
          <a:p>
            <a:pPr lvl="1">
              <a:spcAft>
                <a:spcPts val="612"/>
              </a:spcAft>
              <a:defRPr/>
            </a:pPr>
            <a:r>
              <a:rPr lang="fr-CA" i="1" kern="1200">
                <a:solidFill>
                  <a:schemeClr val="tx1"/>
                </a:solidFill>
                <a:effectLst/>
                <a:highlight>
                  <a:srgbClr val="FFF7BF"/>
                </a:highlight>
                <a:ea typeface="+mn-ea"/>
                <a:cs typeface="+mn-cs"/>
              </a:rPr>
              <a:t>Qui veut jouer le rôle de</a:t>
            </a:r>
            <a:r>
              <a:rPr lang="fr-CA" b="1" i="1" kern="1200">
                <a:solidFill>
                  <a:schemeClr val="tx1"/>
                </a:solidFill>
                <a:effectLst/>
                <a:highlight>
                  <a:srgbClr val="FFF7BF"/>
                </a:highlight>
                <a:ea typeface="+mn-ea"/>
                <a:cs typeface="+mn-cs"/>
              </a:rPr>
              <a:t> PRIMO </a:t>
            </a:r>
            <a:r>
              <a:rPr lang="fr-CA" i="1" kern="1200">
                <a:solidFill>
                  <a:schemeClr val="tx1"/>
                </a:solidFill>
                <a:effectLst/>
                <a:highlight>
                  <a:srgbClr val="FFF7BF"/>
                </a:highlight>
                <a:ea typeface="+mn-ea"/>
                <a:cs typeface="+mn-cs"/>
              </a:rPr>
              <a:t>(préposé à l’information et au maintien de l’ordre)? </a:t>
            </a:r>
            <a:br>
              <a:rPr lang="fr-CA" i="1">
                <a:highlight>
                  <a:srgbClr val="FFF7BF"/>
                </a:highlight>
              </a:rPr>
            </a:br>
            <a:r>
              <a:rPr lang="fr-CA" kern="1200">
                <a:solidFill>
                  <a:schemeClr val="tx1"/>
                </a:solidFill>
                <a:effectLst/>
                <a:ea typeface="+mn-ea"/>
                <a:cs typeface="+mn-cs"/>
              </a:rPr>
              <a:t>Vous accueillez les électeurs et les électrices. Vous leur dites quand c’est à leur tour d’aller au bureau de vote.</a:t>
            </a:r>
          </a:p>
          <a:p>
            <a:pPr lvl="1">
              <a:spcAft>
                <a:spcPts val="612"/>
              </a:spcAft>
              <a:defRPr/>
            </a:pPr>
            <a:r>
              <a:rPr lang="fr-CA" i="1" kern="1200">
                <a:solidFill>
                  <a:schemeClr val="tx1"/>
                </a:solidFill>
                <a:effectLst/>
                <a:highlight>
                  <a:srgbClr val="FFF7BF"/>
                </a:highlight>
                <a:ea typeface="+mn-ea"/>
                <a:cs typeface="+mn-cs"/>
              </a:rPr>
              <a:t>Qui veut jouer le rôle de </a:t>
            </a:r>
            <a:r>
              <a:rPr lang="fr-CA" b="1" i="1" kern="1200">
                <a:solidFill>
                  <a:schemeClr val="tx1"/>
                </a:solidFill>
                <a:effectLst/>
                <a:highlight>
                  <a:srgbClr val="FFF7BF"/>
                </a:highlight>
                <a:ea typeface="+mn-ea"/>
                <a:cs typeface="+mn-cs"/>
              </a:rPr>
              <a:t>secrétaire</a:t>
            </a:r>
            <a:r>
              <a:rPr lang="fr-CA" i="1" kern="1200">
                <a:solidFill>
                  <a:schemeClr val="tx1"/>
                </a:solidFill>
                <a:effectLst/>
                <a:highlight>
                  <a:srgbClr val="FFF7BF"/>
                </a:highlight>
                <a:ea typeface="+mn-ea"/>
                <a:cs typeface="+mn-cs"/>
              </a:rPr>
              <a:t>? </a:t>
            </a:r>
            <a:br>
              <a:rPr lang="fr-CA" i="1" kern="1200">
                <a:solidFill>
                  <a:schemeClr val="tx1"/>
                </a:solidFill>
                <a:effectLst/>
                <a:highlight>
                  <a:srgbClr val="FFF7BF"/>
                </a:highlight>
                <a:ea typeface="+mn-ea"/>
                <a:cs typeface="+mn-cs"/>
              </a:rPr>
            </a:br>
            <a:r>
              <a:rPr lang="fr-CA" kern="1200">
                <a:solidFill>
                  <a:schemeClr val="tx1"/>
                </a:solidFill>
                <a:effectLst/>
                <a:ea typeface="+mn-ea"/>
                <a:cs typeface="+mn-cs"/>
              </a:rPr>
              <a:t>C’est la personne qui vérifie si l’électrice ou l’électeur est inscrit sur la liste électorale et qui surligne son nom sur la liste.</a:t>
            </a:r>
          </a:p>
          <a:p>
            <a:pPr lvl="1">
              <a:spcAft>
                <a:spcPts val="612"/>
              </a:spcAft>
              <a:defRPr/>
            </a:pPr>
            <a:r>
              <a:rPr lang="fr-CA" i="1" kern="1200">
                <a:solidFill>
                  <a:schemeClr val="tx1"/>
                </a:solidFill>
                <a:effectLst/>
                <a:highlight>
                  <a:srgbClr val="FFF7BF"/>
                </a:highlight>
                <a:ea typeface="+mn-ea"/>
                <a:cs typeface="+mn-cs"/>
              </a:rPr>
              <a:t>Qui veut jouer le rôle de </a:t>
            </a:r>
            <a:r>
              <a:rPr lang="fr-CA" b="1" i="1" kern="1200">
                <a:solidFill>
                  <a:schemeClr val="tx1"/>
                </a:solidFill>
                <a:effectLst/>
                <a:highlight>
                  <a:srgbClr val="FFF7BF"/>
                </a:highlight>
                <a:ea typeface="+mn-ea"/>
                <a:cs typeface="+mn-cs"/>
              </a:rPr>
              <a:t>scrutateur ou scrutatrice</a:t>
            </a:r>
            <a:r>
              <a:rPr lang="fr-CA" i="1" kern="1200">
                <a:solidFill>
                  <a:schemeClr val="tx1"/>
                </a:solidFill>
                <a:effectLst/>
                <a:highlight>
                  <a:srgbClr val="FFF7BF"/>
                </a:highlight>
                <a:ea typeface="+mn-ea"/>
                <a:cs typeface="+mn-cs"/>
              </a:rPr>
              <a:t>? </a:t>
            </a:r>
            <a:br>
              <a:rPr lang="fr-CA" i="1" kern="1200">
                <a:solidFill>
                  <a:schemeClr val="tx1"/>
                </a:solidFill>
                <a:effectLst/>
                <a:highlight>
                  <a:srgbClr val="FFF7BF"/>
                </a:highlight>
                <a:ea typeface="+mn-ea"/>
                <a:cs typeface="+mn-cs"/>
              </a:rPr>
            </a:br>
            <a:r>
              <a:rPr lang="fr-CA" kern="1200">
                <a:solidFill>
                  <a:schemeClr val="tx1"/>
                </a:solidFill>
                <a:effectLst/>
                <a:ea typeface="+mn-ea"/>
                <a:cs typeface="+mn-cs"/>
              </a:rPr>
              <a:t>Cette personne vérifie l’identité de l’électeur en regardant sa pièce d’identité, elle écrit ses initiales sur le bulletin de vote et elle remet le bulletin de vote et le crayon à l’électeur.</a:t>
            </a:r>
          </a:p>
          <a:p>
            <a:pPr defTabSz="933237">
              <a:spcAft>
                <a:spcPts val="612"/>
              </a:spcAft>
              <a:defRPr/>
            </a:pPr>
            <a:r>
              <a:rPr lang="fr-CA"/>
              <a:t>Nous avons tous les membres du personnel électoral. Les autres personnes seront des </a:t>
            </a:r>
            <a:r>
              <a:rPr lang="fr-CA" b="1"/>
              <a:t>électrices et des électeurs</a:t>
            </a:r>
            <a:r>
              <a:rPr lang="fr-CA"/>
              <a:t>. </a:t>
            </a:r>
          </a:p>
          <a:p>
            <a:pPr defTabSz="933237">
              <a:spcAft>
                <a:spcPts val="612"/>
              </a:spcAft>
              <a:defRPr/>
            </a:pPr>
            <a:r>
              <a:rPr lang="fr-CA"/>
              <a:t>Vous allez voter pour l’une des quatre personnes suivantes.</a:t>
            </a:r>
          </a:p>
          <a:p>
            <a:pPr defTabSz="933237">
              <a:defRPr/>
            </a:pPr>
            <a:endParaRPr lang="fr-CA"/>
          </a:p>
          <a:p>
            <a:endParaRPr lang="fr-CA"/>
          </a:p>
          <a:p>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48</a:t>
            </a:fld>
            <a:endParaRPr lang="fr-CA"/>
          </a:p>
        </p:txBody>
      </p:sp>
    </p:spTree>
    <p:extLst>
      <p:ext uri="{BB962C8B-B14F-4D97-AF65-F5344CB8AC3E}">
        <p14:creationId xmlns:p14="http://schemas.microsoft.com/office/powerpoint/2010/main" val="3658732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a:xfrm>
            <a:off x="391160" y="3816258"/>
            <a:ext cx="6258559" cy="4856524"/>
          </a:xfrm>
        </p:spPr>
        <p:txBody>
          <a:bodyPr numCol="2"/>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defRPr/>
            </a:pPr>
            <a:r>
              <a:rPr lang="fr-CA" kern="1200">
                <a:solidFill>
                  <a:schemeClr val="tx1"/>
                </a:solidFill>
                <a:effectLst/>
                <a:ea typeface="+mn-ea"/>
                <a:cs typeface="+mn-cs"/>
              </a:rPr>
              <a:t>Je vous présente maintenant les quatre personnes pour qui vous pouvez voter. Je vais vous lire quatre courtes descriptions. Vous allez devoir voter pour l’une de ces personnes.</a:t>
            </a:r>
          </a:p>
          <a:p>
            <a:pPr defTabSz="933237">
              <a:defRPr/>
            </a:pPr>
            <a:endParaRPr lang="fr-CA" kern="1200">
              <a:solidFill>
                <a:schemeClr val="tx1"/>
              </a:solidFill>
              <a:effectLst/>
              <a:ea typeface="+mn-ea"/>
              <a:cs typeface="+mn-cs"/>
            </a:endParaRPr>
          </a:p>
          <a:p>
            <a:pPr defTabSz="933237">
              <a:defRPr/>
            </a:pPr>
            <a:r>
              <a:rPr lang="fr-CA" b="1" kern="1200">
                <a:solidFill>
                  <a:schemeClr val="tx1"/>
                </a:solidFill>
                <a:effectLst/>
                <a:ea typeface="+mn-ea"/>
                <a:cs typeface="+mn-cs"/>
              </a:rPr>
              <a:t>Personne A</a:t>
            </a:r>
          </a:p>
          <a:p>
            <a:pPr defTabSz="933237">
              <a:defRPr/>
            </a:pPr>
            <a:r>
              <a:rPr lang="fr-CA" kern="1200">
                <a:solidFill>
                  <a:schemeClr val="dk1"/>
                </a:solidFill>
                <a:effectLst/>
                <a:ea typeface="+mn-ea"/>
                <a:cs typeface="+mn-cs"/>
              </a:rPr>
              <a:t>Je performe très bien sous pression</a:t>
            </a:r>
          </a:p>
          <a:p>
            <a:r>
              <a:rPr lang="fr-CA" kern="1200">
                <a:solidFill>
                  <a:schemeClr val="dk1"/>
                </a:solidFill>
                <a:effectLst/>
                <a:ea typeface="+mn-ea"/>
                <a:cs typeface="+mn-cs"/>
              </a:rPr>
              <a:t>Je suis jeune, mais déjà au sommet dans mon domaine</a:t>
            </a:r>
          </a:p>
          <a:p>
            <a:r>
              <a:rPr lang="fr-CA" kern="1200">
                <a:solidFill>
                  <a:schemeClr val="dk1"/>
                </a:solidFill>
                <a:effectLst/>
                <a:ea typeface="+mn-ea"/>
                <a:cs typeface="+mn-cs"/>
              </a:rPr>
              <a:t>Je m’adapte rapidement à de nouvelles situations</a:t>
            </a:r>
          </a:p>
          <a:p>
            <a:r>
              <a:rPr lang="fr-CA" kern="1200">
                <a:solidFill>
                  <a:schemeClr val="dk1"/>
                </a:solidFill>
                <a:effectLst/>
                <a:ea typeface="+mn-ea"/>
                <a:cs typeface="+mn-cs"/>
              </a:rPr>
              <a:t>Je joue toujours pour gagner</a:t>
            </a:r>
          </a:p>
          <a:p>
            <a:pPr defTabSz="933237">
              <a:defRPr/>
            </a:pPr>
            <a:endParaRPr lang="fr-CA" kern="1200">
              <a:solidFill>
                <a:schemeClr val="tx1"/>
              </a:solidFill>
              <a:effectLst/>
              <a:ea typeface="+mn-ea"/>
              <a:cs typeface="+mn-cs"/>
            </a:endParaRPr>
          </a:p>
          <a:p>
            <a:pPr defTabSz="933237">
              <a:defRPr/>
            </a:pPr>
            <a:r>
              <a:rPr lang="fr-CA" b="1" kern="1200">
                <a:solidFill>
                  <a:schemeClr val="tx1"/>
                </a:solidFill>
                <a:effectLst/>
                <a:ea typeface="+mn-ea"/>
                <a:cs typeface="+mn-cs"/>
              </a:rPr>
              <a:t>Personne B</a:t>
            </a:r>
          </a:p>
          <a:p>
            <a:r>
              <a:rPr lang="fr-FR"/>
              <a:t>Je suis une personne très forte et en excellente forme physique</a:t>
            </a:r>
          </a:p>
          <a:p>
            <a:r>
              <a:rPr lang="fr-FR"/>
              <a:t>J’ai sauvé plusieurs vies</a:t>
            </a:r>
          </a:p>
          <a:p>
            <a:r>
              <a:rPr lang="fr-FR"/>
              <a:t>Je porte un uniforme distinctif</a:t>
            </a:r>
          </a:p>
          <a:p>
            <a:r>
              <a:rPr lang="fr-FR"/>
              <a:t>Je combats les injustices </a:t>
            </a:r>
          </a:p>
          <a:p>
            <a:pPr defTabSz="933237">
              <a:defRPr/>
            </a:pPr>
            <a:endParaRPr lang="fr-CA" b="1"/>
          </a:p>
          <a:p>
            <a:pPr defTabSz="933237">
              <a:defRPr/>
            </a:pPr>
            <a:r>
              <a:rPr lang="fr-CA" b="1" kern="1200">
                <a:solidFill>
                  <a:schemeClr val="tx1"/>
                </a:solidFill>
                <a:effectLst/>
                <a:ea typeface="+mn-ea"/>
                <a:cs typeface="+mn-cs"/>
              </a:rPr>
              <a:t>Personne C</a:t>
            </a:r>
          </a:p>
          <a:p>
            <a:pPr lvl="0">
              <a:lnSpc>
                <a:spcPct val="107000"/>
              </a:lnSpc>
            </a:pPr>
            <a:r>
              <a:rPr lang="fr-CA"/>
              <a:t>J’adore être devant une foule</a:t>
            </a:r>
          </a:p>
          <a:p>
            <a:pPr lvl="0">
              <a:lnSpc>
                <a:spcPct val="107000"/>
              </a:lnSpc>
            </a:pPr>
            <a:r>
              <a:rPr lang="fr-CA"/>
              <a:t>J’ai voyagé partout dans le monde</a:t>
            </a:r>
          </a:p>
          <a:p>
            <a:pPr lvl="0">
              <a:lnSpc>
                <a:spcPct val="107000"/>
              </a:lnSpc>
            </a:pPr>
            <a:r>
              <a:rPr lang="fr-CA"/>
              <a:t>On me voit souvent à la télévision</a:t>
            </a:r>
          </a:p>
          <a:p>
            <a:pPr lvl="0">
              <a:lnSpc>
                <a:spcPct val="107000"/>
              </a:lnSpc>
            </a:pPr>
            <a:r>
              <a:rPr lang="fr-CA"/>
              <a:t>Je participe souvent à des événements de charité</a:t>
            </a:r>
          </a:p>
          <a:p>
            <a:pPr defTabSz="933237">
              <a:defRPr/>
            </a:pPr>
            <a:endParaRPr lang="fr-CA" kern="1200">
              <a:solidFill>
                <a:schemeClr val="tx1"/>
              </a:solidFill>
              <a:effectLst/>
              <a:ea typeface="+mn-ea"/>
              <a:cs typeface="+mn-cs"/>
            </a:endParaRPr>
          </a:p>
          <a:p>
            <a:r>
              <a:rPr lang="fr-CA" b="1"/>
              <a:t>Personne D</a:t>
            </a:r>
          </a:p>
          <a:p>
            <a:r>
              <a:rPr lang="fr-FR"/>
              <a:t>J’ai </a:t>
            </a:r>
            <a:r>
              <a:rPr lang="fr-FR" b="0"/>
              <a:t>fait beaucoup d’études et obtenu plusieurs diplômes</a:t>
            </a:r>
          </a:p>
          <a:p>
            <a:r>
              <a:rPr lang="fr-FR" b="0"/>
              <a:t>Je parle plusieurs langues</a:t>
            </a:r>
          </a:p>
          <a:p>
            <a:r>
              <a:rPr lang="fr-FR" b="0"/>
              <a:t>Je travaille toujours en équipe dans de petits et grands espaces</a:t>
            </a:r>
          </a:p>
          <a:p>
            <a:r>
              <a:rPr lang="fr-FR" b="0"/>
              <a:t>Je quitte la maison pendant plusieurs mois quand je suis en mission</a:t>
            </a:r>
          </a:p>
          <a:p>
            <a:pPr defTabSz="933237">
              <a:defRPr/>
            </a:pPr>
            <a:endParaRPr lang="fr-CA" kern="1200">
              <a:solidFill>
                <a:schemeClr val="tx1"/>
              </a:solidFill>
              <a:effectLst/>
              <a:ea typeface="+mn-ea"/>
              <a:cs typeface="+mn-cs"/>
            </a:endParaRPr>
          </a:p>
          <a:p>
            <a:pPr defTabSz="933237">
              <a:defRPr/>
            </a:pPr>
            <a:r>
              <a:rPr lang="fr-CA" kern="1200">
                <a:solidFill>
                  <a:schemeClr val="tx1"/>
                </a:solidFill>
                <a:effectLst/>
                <a:ea typeface="+mn-ea"/>
                <a:cs typeface="+mn-cs"/>
              </a:rPr>
              <a:t>Prenez quelques minutes pour faire votre choix.</a:t>
            </a:r>
          </a:p>
          <a:p>
            <a:pPr defTabSz="933237">
              <a:defRPr/>
            </a:pPr>
            <a:endParaRPr lang="fr-CA" kern="1200">
              <a:solidFill>
                <a:schemeClr val="tx1"/>
              </a:solidFill>
              <a:effectLst/>
              <a:ea typeface="+mn-ea"/>
              <a:cs typeface="+mn-cs"/>
            </a:endParaRPr>
          </a:p>
          <a:p>
            <a:pPr defTabSz="933237">
              <a:defRPr/>
            </a:pPr>
            <a:r>
              <a:rPr lang="fr-CA" b="1" cap="small">
                <a:effectLst/>
                <a:latin typeface="Agency FB" panose="020B0503020202020204" pitchFamily="34" charset="0"/>
                <a:ea typeface="Calibri" panose="020F0502020204030204" pitchFamily="34" charset="0"/>
                <a:cs typeface="Calibri" panose="020F0502020204030204" pitchFamily="34" charset="0"/>
              </a:rPr>
              <a:t>Variante</a:t>
            </a:r>
            <a:r>
              <a:rPr lang="fr-CA">
                <a:effectLst/>
                <a:latin typeface="Agency FB" panose="020B0503020202020204" pitchFamily="34" charset="0"/>
                <a:ea typeface="Calibri" panose="020F0502020204030204" pitchFamily="34" charset="0"/>
                <a:cs typeface="Calibri" panose="020F0502020204030204" pitchFamily="34" charset="0"/>
              </a:rPr>
              <a:t> : vous pouvez tenir l’élection mystère en choisissant des personnalités connues ou d’autres personnages de votre choix pour incarner les personnes candidates. Modifiez les descriptions des mises en candidature si nécessaire (l’annexe des images des candidats mystères et la présentation PowerPoint).</a:t>
            </a:r>
          </a:p>
          <a:p>
            <a:pPr defTabSz="933237">
              <a:defRPr/>
            </a:pPr>
            <a:endParaRPr lang="fr-CA" kern="1200">
              <a:solidFill>
                <a:schemeClr val="tx1"/>
              </a:solidFill>
              <a:effectLst/>
              <a:ea typeface="+mn-ea"/>
              <a:cs typeface="+mn-cs"/>
            </a:endParaRP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49</a:t>
            </a:fld>
            <a:endParaRPr lang="fr-CA"/>
          </a:p>
        </p:txBody>
      </p:sp>
    </p:spTree>
    <p:extLst>
      <p:ext uri="{BB962C8B-B14F-4D97-AF65-F5344CB8AC3E}">
        <p14:creationId xmlns:p14="http://schemas.microsoft.com/office/powerpoint/2010/main" val="257109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a:xfrm>
            <a:off x="382271" y="3816256"/>
            <a:ext cx="6258559" cy="5025772"/>
          </a:xfrm>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defRPr/>
            </a:pPr>
            <a:r>
              <a:rPr lang="fr-CA">
                <a:effectLst/>
                <a:ea typeface="Calibri" panose="020F0502020204030204" pitchFamily="34" charset="0"/>
                <a:cs typeface="Calibri" panose="020F0502020204030204" pitchFamily="34" charset="0"/>
              </a:rPr>
              <a:t>Le Québec et le Canada sont des sociétés </a:t>
            </a:r>
            <a:r>
              <a:rPr lang="fr-CA" b="1">
                <a:effectLst/>
                <a:ea typeface="Calibri" panose="020F0502020204030204" pitchFamily="34" charset="0"/>
                <a:cs typeface="Calibri" panose="020F0502020204030204" pitchFamily="34" charset="0"/>
              </a:rPr>
              <a:t>démocratiques</a:t>
            </a:r>
            <a:r>
              <a:rPr lang="fr-CA">
                <a:effectLst/>
                <a:ea typeface="Calibri" panose="020F0502020204030204" pitchFamily="34" charset="0"/>
                <a:cs typeface="Calibri" panose="020F0502020204030204" pitchFamily="34" charset="0"/>
              </a:rPr>
              <a:t>. </a:t>
            </a:r>
          </a:p>
          <a:p>
            <a:pPr defTabSz="933237">
              <a:defRPr/>
            </a:pPr>
            <a:endParaRPr lang="fr-CA">
              <a:effectLst/>
              <a:ea typeface="Calibri" panose="020F0502020204030204" pitchFamily="34" charset="0"/>
              <a:cs typeface="Calibri" panose="020F0502020204030204" pitchFamily="34" charset="0"/>
            </a:endParaRPr>
          </a:p>
          <a:p>
            <a:pPr defTabSz="933237">
              <a:defRPr/>
            </a:pPr>
            <a:r>
              <a:rPr lang="fr-CA">
                <a:effectLst/>
                <a:ea typeface="Calibri" panose="020F0502020204030204" pitchFamily="34" charset="0"/>
                <a:cs typeface="Calibri" panose="020F0502020204030204" pitchFamily="34" charset="0"/>
              </a:rPr>
              <a:t>Le mot </a:t>
            </a:r>
            <a:r>
              <a:rPr lang="fr-CA" i="1">
                <a:effectLst/>
                <a:ea typeface="Calibri" panose="020F0502020204030204" pitchFamily="34" charset="0"/>
                <a:cs typeface="Calibri" panose="020F0502020204030204" pitchFamily="34" charset="0"/>
              </a:rPr>
              <a:t>démocratie</a:t>
            </a:r>
            <a:r>
              <a:rPr lang="fr-CA">
                <a:effectLst/>
                <a:ea typeface="Calibri" panose="020F0502020204030204" pitchFamily="34" charset="0"/>
                <a:cs typeface="Calibri" panose="020F0502020204030204" pitchFamily="34" charset="0"/>
              </a:rPr>
              <a:t> vient du grec </a:t>
            </a:r>
            <a:r>
              <a:rPr lang="fr-CA" i="1" err="1">
                <a:effectLst/>
                <a:ea typeface="Calibri" panose="020F0502020204030204" pitchFamily="34" charset="0"/>
                <a:cs typeface="Calibri" panose="020F0502020204030204" pitchFamily="34" charset="0"/>
              </a:rPr>
              <a:t>dêmokratia</a:t>
            </a:r>
            <a:r>
              <a:rPr lang="fr-CA">
                <a:effectLst/>
                <a:ea typeface="Calibri" panose="020F0502020204030204" pitchFamily="34" charset="0"/>
                <a:cs typeface="Calibri" panose="020F0502020204030204" pitchFamily="34" charset="0"/>
              </a:rPr>
              <a:t>, formé de </a:t>
            </a:r>
            <a:r>
              <a:rPr lang="fr-CA" i="1" err="1">
                <a:effectLst/>
                <a:ea typeface="Calibri" panose="020F0502020204030204" pitchFamily="34" charset="0"/>
                <a:cs typeface="Calibri" panose="020F0502020204030204" pitchFamily="34" charset="0"/>
              </a:rPr>
              <a:t>dêmos</a:t>
            </a:r>
            <a:r>
              <a:rPr lang="fr-CA" i="1">
                <a:effectLst/>
                <a:ea typeface="Calibri" panose="020F0502020204030204" pitchFamily="34" charset="0"/>
                <a:cs typeface="Calibri" panose="020F0502020204030204" pitchFamily="34" charset="0"/>
              </a:rPr>
              <a:t>,</a:t>
            </a:r>
            <a:r>
              <a:rPr lang="fr-CA">
                <a:effectLst/>
                <a:ea typeface="Calibri" panose="020F0502020204030204" pitchFamily="34" charset="0"/>
                <a:cs typeface="Calibri" panose="020F0502020204030204" pitchFamily="34" charset="0"/>
              </a:rPr>
              <a:t> qui signifie peuple, et de </a:t>
            </a:r>
            <a:r>
              <a:rPr lang="fr-CA" i="1" err="1">
                <a:effectLst/>
                <a:ea typeface="Calibri" panose="020F0502020204030204" pitchFamily="34" charset="0"/>
                <a:cs typeface="Calibri" panose="020F0502020204030204" pitchFamily="34" charset="0"/>
              </a:rPr>
              <a:t>kratos</a:t>
            </a:r>
            <a:r>
              <a:rPr lang="fr-CA">
                <a:effectLst/>
                <a:ea typeface="Calibri" panose="020F0502020204030204" pitchFamily="34" charset="0"/>
                <a:cs typeface="Calibri" panose="020F0502020204030204" pitchFamily="34" charset="0"/>
              </a:rPr>
              <a:t>, qui veut dire pouvoir. À l’origine, ce mot désignait donc le pouvoir du peuple ou le gouvernement du peuple.</a:t>
            </a:r>
            <a:br>
              <a:rPr lang="fr-CA">
                <a:effectLst/>
                <a:ea typeface="Calibri" panose="020F0502020204030204" pitchFamily="34" charset="0"/>
                <a:cs typeface="Calibri" panose="020F0502020204030204" pitchFamily="34" charset="0"/>
              </a:rPr>
            </a:br>
            <a:endParaRPr lang="fr-CA">
              <a:effectLst/>
              <a:ea typeface="Calibri" panose="020F0502020204030204" pitchFamily="34" charset="0"/>
              <a:cs typeface="Calibri" panose="020F0502020204030204" pitchFamily="34" charset="0"/>
            </a:endParaRPr>
          </a:p>
          <a:p>
            <a:pPr defTabSz="933237">
              <a:defRPr/>
            </a:pPr>
            <a:r>
              <a:rPr lang="fr-CA">
                <a:effectLst/>
                <a:ea typeface="Calibri" panose="020F0502020204030204" pitchFamily="34" charset="0"/>
                <a:cs typeface="Calibri" panose="020F0502020204030204" pitchFamily="34" charset="0"/>
              </a:rPr>
              <a:t>En démocratie, le peuple se donne les moyens pour prendre lui-même les décisions importantes qui le concernent.</a:t>
            </a:r>
            <a:br>
              <a:rPr lang="fr-CA">
                <a:effectLst/>
                <a:ea typeface="Calibri" panose="020F0502020204030204" pitchFamily="34" charset="0"/>
                <a:cs typeface="Calibri" panose="020F0502020204030204" pitchFamily="34" charset="0"/>
              </a:rPr>
            </a:br>
            <a:endParaRPr lang="fr-CA">
              <a:effectLst/>
              <a:ea typeface="Calibri" panose="020F0502020204030204" pitchFamily="34" charset="0"/>
              <a:cs typeface="Calibri" panose="020F0502020204030204" pitchFamily="34" charset="0"/>
            </a:endParaRPr>
          </a:p>
          <a:p>
            <a:pPr lvl="1">
              <a:defRPr/>
            </a:pPr>
            <a:r>
              <a:rPr lang="fr-CA" i="1">
                <a:effectLst/>
                <a:highlight>
                  <a:srgbClr val="FFF7BF"/>
                </a:highlight>
                <a:ea typeface="Calibri" panose="020F0502020204030204" pitchFamily="34" charset="0"/>
                <a:cs typeface="Calibri" panose="020F0502020204030204" pitchFamily="34" charset="0"/>
              </a:rPr>
              <a:t>Comment?</a:t>
            </a:r>
          </a:p>
          <a:p>
            <a:endParaRPr lang="fr-CA"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cap="small">
                <a:effectLst/>
                <a:latin typeface="Agency FB" panose="020B0503020202020204" pitchFamily="34" charset="0"/>
                <a:ea typeface="Calibri" panose="020F0502020204030204" pitchFamily="34" charset="0"/>
              </a:rPr>
              <a:t>Variante</a:t>
            </a:r>
            <a:r>
              <a:rPr lang="fr-CA">
                <a:effectLst/>
                <a:latin typeface="Agency FB" panose="020B0503020202020204" pitchFamily="34" charset="0"/>
                <a:ea typeface="Calibri" panose="020F0502020204030204" pitchFamily="34" charset="0"/>
              </a:rPr>
              <a:t> : si le concept de démocratie a été abordé précédemment, utiliser des formules interrogatives pour activer les connaissances antérieures des élèves : </a:t>
            </a:r>
            <a:r>
              <a:rPr lang="fr-CA" i="1">
                <a:solidFill>
                  <a:srgbClr val="000000"/>
                </a:solidFill>
                <a:effectLst/>
                <a:latin typeface="Agency FB" panose="020B0503020202020204" pitchFamily="34" charset="0"/>
                <a:ea typeface="Calibri" panose="020F0502020204030204" pitchFamily="34" charset="0"/>
              </a:rPr>
              <a:t>D’où vient le mot démocratie? Que veut-il dire?</a:t>
            </a:r>
            <a:endParaRPr lang="fr-CA" kern="1200">
              <a:solidFill>
                <a:schemeClr val="tx1"/>
              </a:solidFill>
              <a:effectLst/>
              <a:latin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a:solidFill>
                  <a:srgbClr val="000000"/>
                </a:solidFill>
                <a:effectLst/>
                <a:latin typeface="Agency FB" panose="020B0503020202020204" pitchFamily="34" charset="0"/>
                <a:ea typeface="Calibri" panose="020F0502020204030204" pitchFamily="34" charset="0"/>
              </a:rPr>
              <a:t>Définition </a:t>
            </a:r>
            <a:r>
              <a:rPr lang="fr-CA" b="0" i="1">
                <a:solidFill>
                  <a:srgbClr val="000000"/>
                </a:solidFill>
                <a:effectLst/>
                <a:latin typeface="Agency FB" panose="020B0503020202020204" pitchFamily="34" charset="0"/>
                <a:ea typeface="Calibri" panose="020F0502020204030204" pitchFamily="34" charset="0"/>
              </a:rPr>
              <a:t>: s</a:t>
            </a:r>
            <a:r>
              <a:rPr lang="fr-CA" sz="1800">
                <a:effectLst/>
                <a:latin typeface="Segoe UI" panose="020B0502040204020203" pitchFamily="34" charset="0"/>
              </a:rPr>
              <a:t>ystème politique qui fonde la légitimité du pouvoir sur l'expression de la volonté de l'ensemble des citoyens, considérés égaux entre eux.</a:t>
            </a:r>
            <a:endParaRPr lang="fr-CA" sz="1800">
              <a:effectLst/>
              <a:latin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5</a:t>
            </a:fld>
            <a:endParaRPr lang="fr-CA"/>
          </a:p>
        </p:txBody>
      </p:sp>
    </p:spTree>
    <p:extLst>
      <p:ext uri="{BB962C8B-B14F-4D97-AF65-F5344CB8AC3E}">
        <p14:creationId xmlns:p14="http://schemas.microsoft.com/office/powerpoint/2010/main" val="42278336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spcAft>
                <a:spcPts val="612"/>
              </a:spcAft>
              <a:defRPr/>
            </a:pPr>
            <a:r>
              <a:rPr lang="fr-CA" kern="1200">
                <a:solidFill>
                  <a:schemeClr val="tx1"/>
                </a:solidFill>
                <a:effectLst/>
                <a:ea typeface="+mn-ea"/>
                <a:cs typeface="+mn-cs"/>
              </a:rPr>
              <a:t>Tout est prêt, c’est le moment d’ouvrir le bureau de vote.</a:t>
            </a:r>
          </a:p>
          <a:p>
            <a:pPr defTabSz="933237">
              <a:defRPr/>
            </a:pPr>
            <a:r>
              <a:rPr lang="fr-CA" kern="1200">
                <a:solidFill>
                  <a:schemeClr val="tx1"/>
                </a:solidFill>
                <a:effectLst/>
                <a:ea typeface="+mn-ea"/>
                <a:cs typeface="+mn-cs"/>
              </a:rPr>
              <a:t>Je vais voter en premier pour vous montrer les différentes étapes. </a:t>
            </a:r>
          </a:p>
          <a:p>
            <a:pPr marL="349964" indent="-349964">
              <a:buFont typeface="Symbol" panose="05050102010706020507" pitchFamily="18" charset="2"/>
              <a:buChar char=""/>
            </a:pPr>
            <a:r>
              <a:rPr lang="fr-CA">
                <a:effectLst/>
                <a:ea typeface="Yu Mincho" panose="02020400000000000000" pitchFamily="18" charset="-128"/>
                <a:cs typeface="Arial" panose="020B0604020202020204" pitchFamily="34" charset="0"/>
              </a:rPr>
              <a:t>Faire la file derrière le PRIMO et attendre d’avoir sa permission pour se rendre au bureau de vote;</a:t>
            </a:r>
          </a:p>
          <a:p>
            <a:pPr marL="349964" indent="-349964">
              <a:buFont typeface="Symbol" panose="05050102010706020507" pitchFamily="18" charset="2"/>
              <a:buChar char=""/>
            </a:pPr>
            <a:r>
              <a:rPr lang="fr-CA">
                <a:effectLst/>
                <a:ea typeface="Yu Mincho" panose="02020400000000000000" pitchFamily="18" charset="-128"/>
                <a:cs typeface="Arial" panose="020B0604020202020204" pitchFamily="34" charset="0"/>
              </a:rPr>
              <a:t>Se diriger vers la table de vote;</a:t>
            </a:r>
          </a:p>
          <a:p>
            <a:pPr marL="349964" indent="-349964">
              <a:buFont typeface="Symbol" panose="05050102010706020507" pitchFamily="18" charset="2"/>
              <a:buChar char=""/>
            </a:pPr>
            <a:r>
              <a:rPr lang="fr-CA">
                <a:effectLst/>
                <a:ea typeface="Yu Mincho" panose="02020400000000000000" pitchFamily="18" charset="-128"/>
                <a:cs typeface="Arial" panose="020B0604020202020204" pitchFamily="34" charset="0"/>
              </a:rPr>
              <a:t>Dire son nom à la ou au secrétaire pour qu’il vérifie s’il est sur la liste électorale;</a:t>
            </a:r>
          </a:p>
          <a:p>
            <a:pPr marL="349964" indent="-349964">
              <a:buFont typeface="Symbol" panose="05050102010706020507" pitchFamily="18" charset="2"/>
              <a:buChar char=""/>
            </a:pPr>
            <a:r>
              <a:rPr lang="fr-CA">
                <a:effectLst/>
                <a:ea typeface="Yu Mincho" panose="02020400000000000000" pitchFamily="18" charset="-128"/>
                <a:cs typeface="Arial" panose="020B0604020202020204" pitchFamily="34" charset="0"/>
              </a:rPr>
              <a:t>Présenter sa pièce d'identité à la scrutatrice ou au scrutateur pour confirmer son identité;</a:t>
            </a:r>
          </a:p>
          <a:p>
            <a:pPr marL="349964" indent="-349964">
              <a:buFont typeface="Symbol" panose="05050102010706020507" pitchFamily="18" charset="2"/>
              <a:buChar char=""/>
            </a:pPr>
            <a:r>
              <a:rPr lang="fr-CA">
                <a:effectLst/>
                <a:ea typeface="Yu Mincho" panose="02020400000000000000" pitchFamily="18" charset="-128"/>
                <a:cs typeface="Arial" panose="020B0604020202020204" pitchFamily="34" charset="0"/>
              </a:rPr>
              <a:t>Récupérer sa pièce d'identité et prendre le bulletin de vote et le crayon remis par la scrutatrice ou le scrutateur;</a:t>
            </a:r>
          </a:p>
          <a:p>
            <a:pPr marL="349964" indent="-349964">
              <a:buFont typeface="Symbol" panose="05050102010706020507" pitchFamily="18" charset="2"/>
              <a:buChar char=""/>
            </a:pPr>
            <a:r>
              <a:rPr lang="fr-CA">
                <a:effectLst/>
                <a:ea typeface="Yu Mincho" panose="02020400000000000000" pitchFamily="18" charset="-128"/>
                <a:cs typeface="Arial" panose="020B0604020202020204" pitchFamily="34" charset="0"/>
              </a:rPr>
              <a:t>Se diriger derrière l’isoloir et marquer le bulletin de vote;</a:t>
            </a:r>
          </a:p>
          <a:p>
            <a:pPr marL="349964" indent="-349964">
              <a:buFont typeface="Symbol" panose="05050102010706020507" pitchFamily="18" charset="2"/>
              <a:buChar char=""/>
            </a:pPr>
            <a:r>
              <a:rPr lang="fr-CA">
                <a:effectLst/>
                <a:ea typeface="Yu Mincho" panose="02020400000000000000" pitchFamily="18" charset="-128"/>
                <a:cs typeface="Arial" panose="020B0604020202020204" pitchFamily="34" charset="0"/>
              </a:rPr>
              <a:t>Replier le bulletin et revenir à la table de vote avec le crayon;</a:t>
            </a:r>
          </a:p>
          <a:p>
            <a:pPr marL="349964" indent="-349964">
              <a:buFont typeface="Symbol" panose="05050102010706020507" pitchFamily="18" charset="2"/>
              <a:buChar char=""/>
            </a:pPr>
            <a:r>
              <a:rPr lang="fr-CA">
                <a:effectLst/>
                <a:ea typeface="Yu Mincho" panose="02020400000000000000" pitchFamily="18" charset="-128"/>
                <a:cs typeface="Arial" panose="020B0604020202020204" pitchFamily="34" charset="0"/>
              </a:rPr>
              <a:t>Déchirer le talon du bulletin de vote et le remettre à la scrutatrice ou au scrutateur avec le crayon;</a:t>
            </a:r>
          </a:p>
          <a:p>
            <a:pPr marL="349964" indent="-349964">
              <a:buFont typeface="Symbol" panose="05050102010706020507" pitchFamily="18" charset="2"/>
              <a:buChar char=""/>
            </a:pPr>
            <a:r>
              <a:rPr lang="fr-CA">
                <a:effectLst/>
                <a:ea typeface="Yu Mincho" panose="02020400000000000000" pitchFamily="18" charset="-128"/>
                <a:cs typeface="Arial" panose="020B0604020202020204" pitchFamily="34" charset="0"/>
              </a:rPr>
              <a:t>Déposer le bulletin de vote dans l’urne.</a:t>
            </a:r>
          </a:p>
          <a:p>
            <a:pPr defTabSz="933237">
              <a:defRPr/>
            </a:pPr>
            <a:endParaRPr lang="fr-CA" kern="1200">
              <a:solidFill>
                <a:schemeClr val="tx1"/>
              </a:solidFill>
              <a:effectLst/>
              <a:ea typeface="+mn-ea"/>
              <a:cs typeface="+mn-cs"/>
            </a:endParaRPr>
          </a:p>
          <a:p>
            <a:pPr defTabSz="933237">
              <a:defRPr/>
            </a:pPr>
            <a:r>
              <a:rPr lang="fr-CA" kern="1200">
                <a:solidFill>
                  <a:schemeClr val="tx1"/>
                </a:solidFill>
                <a:effectLst/>
                <a:ea typeface="+mn-ea"/>
                <a:cs typeface="+mn-cs"/>
              </a:rPr>
              <a:t>Électrices et électeurs, vous pouvez former une file. Préparez votre pièce d’identité. </a:t>
            </a:r>
          </a:p>
          <a:p>
            <a:pPr defTabSz="933237">
              <a:defRPr/>
            </a:pPr>
            <a:r>
              <a:rPr lang="fr-CA" kern="1200">
                <a:solidFill>
                  <a:schemeClr val="tx1"/>
                </a:solidFill>
                <a:effectLst/>
                <a:ea typeface="+mn-ea"/>
                <a:cs typeface="+mn-cs"/>
              </a:rPr>
              <a:t>La ou le PRIMO pourra faire avancer chaque personne pour qu’elle vote.</a:t>
            </a:r>
          </a:p>
          <a:p>
            <a:pPr defTabSz="933237">
              <a:defRPr/>
            </a:pPr>
            <a:endParaRPr lang="fr-CA" kern="1200">
              <a:solidFill>
                <a:schemeClr val="tx1"/>
              </a:solidFill>
              <a:effectLst/>
              <a:ea typeface="+mn-ea"/>
              <a:cs typeface="+mn-cs"/>
            </a:endParaRPr>
          </a:p>
          <a:p>
            <a:pPr defTabSz="933237">
              <a:defRPr/>
            </a:pPr>
            <a:endParaRPr lang="fr-CA" kern="1200">
              <a:solidFill>
                <a:schemeClr val="tx1"/>
              </a:solidFill>
              <a:effectLst/>
              <a:ea typeface="+mn-ea"/>
              <a:cs typeface="+mn-cs"/>
            </a:endParaRPr>
          </a:p>
          <a:p>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50</a:t>
            </a:fld>
            <a:endParaRPr lang="fr-CA"/>
          </a:p>
        </p:txBody>
      </p:sp>
    </p:spTree>
    <p:extLst>
      <p:ext uri="{BB962C8B-B14F-4D97-AF65-F5344CB8AC3E}">
        <p14:creationId xmlns:p14="http://schemas.microsoft.com/office/powerpoint/2010/main" val="262648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dirty="0">
                <a:solidFill>
                  <a:schemeClr val="tx1"/>
                </a:solidFill>
                <a:effectLst/>
                <a:ea typeface="+mn-ea"/>
                <a:cs typeface="+mn-cs"/>
              </a:rPr>
              <a:t>Animation </a:t>
            </a:r>
            <a:r>
              <a:rPr lang="fr-CA" b="1" cap="small" dirty="0"/>
              <a:t>suggérée</a:t>
            </a:r>
            <a:r>
              <a:rPr lang="fr-CA" b="1" kern="1200" cap="small" dirty="0">
                <a:solidFill>
                  <a:schemeClr val="tx1"/>
                </a:solidFill>
                <a:effectLst/>
                <a:ea typeface="+mn-ea"/>
                <a:cs typeface="+mn-cs"/>
              </a:rPr>
              <a:t> :</a:t>
            </a:r>
            <a:endParaRPr lang="fr-CA" baseline="0" dirty="0"/>
          </a:p>
          <a:p>
            <a:pPr>
              <a:spcAft>
                <a:spcPts val="612"/>
              </a:spcAft>
            </a:pPr>
            <a:r>
              <a:rPr lang="fr-CA" dirty="0"/>
              <a:t>C’est la fermeture du bureau de vote. Nous allons maintenant passer au dépouillement, donc au décompte des votes, et annoncer qui a remporté les élections.</a:t>
            </a:r>
          </a:p>
          <a:p>
            <a:pPr>
              <a:spcAft>
                <a:spcPts val="612"/>
              </a:spcAft>
            </a:pPr>
            <a:r>
              <a:rPr lang="fr-CA" dirty="0"/>
              <a:t>Je demande à la scrutatrice ou au scrutateur de venir à l’avant avec l’urne. </a:t>
            </a:r>
          </a:p>
          <a:p>
            <a:pPr>
              <a:spcAft>
                <a:spcPts val="612"/>
              </a:spcAft>
            </a:pPr>
            <a:r>
              <a:rPr lang="fr-CA" dirty="0"/>
              <a:t>Tu vas :</a:t>
            </a:r>
          </a:p>
          <a:p>
            <a:pPr marL="699927" lvl="1" indent="-233309">
              <a:spcAft>
                <a:spcPts val="612"/>
              </a:spcAft>
              <a:buFont typeface="+mj-lt"/>
              <a:buAutoNum type="arabicPeriod"/>
            </a:pPr>
            <a:r>
              <a:rPr lang="fr-CA" dirty="0"/>
              <a:t>Ouvrir l’urne et sortir un bulletin de vote à la fois</a:t>
            </a:r>
          </a:p>
          <a:p>
            <a:pPr marL="699927" lvl="1" indent="-233309">
              <a:spcAft>
                <a:spcPts val="612"/>
              </a:spcAft>
              <a:buFont typeface="+mj-lt"/>
              <a:buAutoNum type="arabicPeriod"/>
            </a:pPr>
            <a:r>
              <a:rPr lang="fr-CA" dirty="0"/>
              <a:t>Regarder le bulletin de vote et dire s’il est valide ou non</a:t>
            </a:r>
          </a:p>
          <a:p>
            <a:pPr marL="699927" lvl="1" indent="-233309">
              <a:spcAft>
                <a:spcPts val="612"/>
              </a:spcAft>
              <a:buFont typeface="+mj-lt"/>
              <a:buAutoNum type="arabicPeriod"/>
            </a:pPr>
            <a:r>
              <a:rPr lang="fr-CA" dirty="0"/>
              <a:t>Annoncer la candidate ou le candidat indiqué sur le bulletin de vote</a:t>
            </a:r>
          </a:p>
          <a:p>
            <a:pPr>
              <a:spcAft>
                <a:spcPts val="612"/>
              </a:spcAft>
            </a:pPr>
            <a:endParaRPr lang="fr-CA" dirty="0"/>
          </a:p>
          <a:p>
            <a:pPr lvl="1">
              <a:spcAft>
                <a:spcPts val="612"/>
              </a:spcAft>
            </a:pPr>
            <a:r>
              <a:rPr lang="fr-CA" i="1" dirty="0">
                <a:highlight>
                  <a:srgbClr val="FFF7BF"/>
                </a:highlight>
              </a:rPr>
              <a:t>Est-ce que j’ai un volontaire pour écrire le décompte des votes au tableau?</a:t>
            </a:r>
          </a:p>
          <a:p>
            <a:pPr lvl="1"/>
            <a:endParaRPr lang="fr-CA" i="1" dirty="0"/>
          </a:p>
          <a:p>
            <a:endParaRPr lang="fr-CA" dirty="0"/>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51</a:t>
            </a:fld>
            <a:endParaRPr lang="fr-CA"/>
          </a:p>
        </p:txBody>
      </p:sp>
    </p:spTree>
    <p:extLst>
      <p:ext uri="{BB962C8B-B14F-4D97-AF65-F5344CB8AC3E}">
        <p14:creationId xmlns:p14="http://schemas.microsoft.com/office/powerpoint/2010/main" val="3782418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a:t>Voilà, nous avons nos résultats. Mais qui sont nos candidates et candidats mystère? Voyons qui a remporté les élections.</a:t>
            </a:r>
          </a:p>
          <a:p>
            <a:endParaRPr lang="fr-CA"/>
          </a:p>
          <a:p>
            <a:pPr marL="641600" lvl="1" indent="-174982">
              <a:buFont typeface="Arial" panose="020B0604020202020204" pitchFamily="34" charset="0"/>
              <a:buChar char="•"/>
            </a:pPr>
            <a:r>
              <a:rPr lang="fr-CA"/>
              <a:t>En quatrième place, avec X votes… (montrer l’image correspondante)</a:t>
            </a:r>
          </a:p>
          <a:p>
            <a:pPr marL="641600" lvl="1" indent="-174982">
              <a:buFont typeface="Arial" panose="020B0604020202020204" pitchFamily="34" charset="0"/>
              <a:buChar char="•"/>
            </a:pPr>
            <a:endParaRPr lang="fr-CA"/>
          </a:p>
          <a:p>
            <a:pPr marL="641600" lvl="1" indent="-174982">
              <a:buFont typeface="Arial" panose="020B0604020202020204" pitchFamily="34" charset="0"/>
              <a:buChar char="•"/>
              <a:defRPr/>
            </a:pPr>
            <a:r>
              <a:rPr lang="fr-CA"/>
              <a:t>En troisième place, avec X votes… (montrer l’image correspondante)</a:t>
            </a:r>
          </a:p>
          <a:p>
            <a:pPr marL="641600" lvl="1" indent="-174982">
              <a:buFont typeface="Arial" panose="020B0604020202020204" pitchFamily="34" charset="0"/>
              <a:buChar char="•"/>
            </a:pPr>
            <a:endParaRPr lang="fr-CA"/>
          </a:p>
          <a:p>
            <a:pPr marL="641600" lvl="1" indent="-174982">
              <a:buFont typeface="Arial" panose="020B0604020202020204" pitchFamily="34" charset="0"/>
              <a:buChar char="•"/>
              <a:defRPr/>
            </a:pPr>
            <a:r>
              <a:rPr lang="fr-CA"/>
              <a:t>En deuxième place, avec X votes… (montrer l’image correspondante)</a:t>
            </a:r>
          </a:p>
          <a:p>
            <a:pPr marL="641600" lvl="1" indent="-174982">
              <a:buFont typeface="Arial" panose="020B0604020202020204" pitchFamily="34" charset="0"/>
              <a:buChar char="•"/>
            </a:pPr>
            <a:endParaRPr lang="fr-CA"/>
          </a:p>
          <a:p>
            <a:pPr marL="641600" lvl="1" indent="-174982">
              <a:buFont typeface="Arial" panose="020B0604020202020204" pitchFamily="34" charset="0"/>
              <a:buChar char="•"/>
              <a:defRPr/>
            </a:pPr>
            <a:r>
              <a:rPr lang="fr-CA"/>
              <a:t>Et finalement, la personne qui a remporté les élections, avec X votes, est… (montrer l’image correspondante)</a:t>
            </a:r>
          </a:p>
          <a:p>
            <a:endParaRPr lang="fr-CA"/>
          </a:p>
          <a:p>
            <a:endParaRPr lang="fr-CA"/>
          </a:p>
          <a:p>
            <a:endParaRPr lang="fr-CA"/>
          </a:p>
          <a:p>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52</a:t>
            </a:fld>
            <a:endParaRPr lang="fr-CA"/>
          </a:p>
        </p:txBody>
      </p:sp>
    </p:spTree>
    <p:extLst>
      <p:ext uri="{BB962C8B-B14F-4D97-AF65-F5344CB8AC3E}">
        <p14:creationId xmlns:p14="http://schemas.microsoft.com/office/powerpoint/2010/main" val="893142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a:xfrm>
            <a:off x="382271" y="3816256"/>
            <a:ext cx="6258559" cy="5025772"/>
          </a:xfrm>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spcAft>
                <a:spcPts val="612"/>
              </a:spcAft>
            </a:pPr>
            <a:r>
              <a:rPr lang="fr-CA" i="0" kern="1200">
                <a:solidFill>
                  <a:schemeClr val="tx1"/>
                </a:solidFill>
                <a:effectLst/>
                <a:ea typeface="+mn-ea"/>
                <a:cs typeface="+mn-cs"/>
              </a:rPr>
              <a:t>Cet exercice vous a préparé à voter, mais vous n’aviez pas toute l’information nécessaire. Vous ne connaissiez pas l’identité des candidates et des candidats.</a:t>
            </a:r>
            <a:endParaRPr lang="fr-CA"/>
          </a:p>
          <a:p>
            <a:pPr algn="ctr">
              <a:spcAft>
                <a:spcPts val="612"/>
              </a:spcAft>
            </a:pPr>
            <a:r>
              <a:rPr lang="fr-CA" i="1" kern="1200">
                <a:solidFill>
                  <a:schemeClr val="tx1"/>
                </a:solidFill>
                <a:effectLst/>
                <a:highlight>
                  <a:srgbClr val="FFF7BF"/>
                </a:highlight>
                <a:ea typeface="+mn-ea"/>
                <a:cs typeface="+mn-cs"/>
              </a:rPr>
              <a:t>Est-ce que vous auriez voté de la même façon si vous aviez connu l’identité des candidats?</a:t>
            </a:r>
            <a:endParaRPr lang="fr-CA" i="0" kern="1200">
              <a:solidFill>
                <a:schemeClr val="tx1"/>
              </a:solidFill>
              <a:effectLst/>
              <a:highlight>
                <a:srgbClr val="FFF7BF"/>
              </a:highlight>
              <a:ea typeface="+mn-ea"/>
              <a:cs typeface="+mn-cs"/>
            </a:endParaRPr>
          </a:p>
          <a:p>
            <a:pPr>
              <a:spcAft>
                <a:spcPts val="408"/>
              </a:spcAft>
            </a:pPr>
            <a:endParaRPr lang="fr-CA" b="1" i="1" kern="1200">
              <a:solidFill>
                <a:schemeClr val="tx1"/>
              </a:solidFill>
              <a:effectLst/>
              <a:ea typeface="+mn-ea"/>
              <a:cs typeface="+mn-cs"/>
            </a:endParaRPr>
          </a:p>
          <a:p>
            <a:pPr>
              <a:spcAft>
                <a:spcPts val="408"/>
              </a:spcAft>
            </a:pPr>
            <a:r>
              <a:rPr lang="fr-CA" b="1" i="1" kern="1200">
                <a:solidFill>
                  <a:schemeClr val="tx1"/>
                </a:solidFill>
                <a:effectLst/>
                <a:ea typeface="+mn-ea"/>
                <a:cs typeface="+mn-cs"/>
              </a:rPr>
              <a:t>Lorsqu’il y a une élection, c’est important </a:t>
            </a:r>
            <a:r>
              <a:rPr lang="fr-CA" i="0" kern="1200">
                <a:solidFill>
                  <a:schemeClr val="tx1"/>
                </a:solidFill>
                <a:effectLst/>
                <a:ea typeface="+mn-ea"/>
                <a:cs typeface="+mn-cs"/>
              </a:rPr>
              <a:t>:</a:t>
            </a:r>
          </a:p>
          <a:p>
            <a:pPr marL="174982" indent="-174982">
              <a:spcAft>
                <a:spcPts val="408"/>
              </a:spcAft>
              <a:buFont typeface="Arial" panose="020B0604020202020204" pitchFamily="34" charset="0"/>
              <a:buChar char="•"/>
            </a:pPr>
            <a:r>
              <a:rPr lang="fr-CA" i="0" kern="1200">
                <a:solidFill>
                  <a:schemeClr val="tx1"/>
                </a:solidFill>
                <a:effectLst/>
                <a:ea typeface="+mn-ea"/>
                <a:cs typeface="+mn-cs"/>
              </a:rPr>
              <a:t>De bien s’informer pour faire un choix qui correspond à nos valeurs et à nos idées;</a:t>
            </a:r>
          </a:p>
          <a:p>
            <a:pPr marL="174982" indent="-174982">
              <a:spcAft>
                <a:spcPts val="408"/>
              </a:spcAft>
              <a:buFont typeface="Arial" panose="020B0604020202020204" pitchFamily="34" charset="0"/>
              <a:buChar char="•"/>
            </a:pPr>
            <a:r>
              <a:rPr lang="fr-CA" i="0" kern="1200">
                <a:solidFill>
                  <a:schemeClr val="tx1"/>
                </a:solidFill>
                <a:effectLst/>
                <a:ea typeface="+mn-ea"/>
                <a:cs typeface="+mn-cs"/>
              </a:rPr>
              <a:t>De poser des questions sur les projets des candidates et des candidats, sur leur programme électoral, sur leurs promesses électorales et sur les enjeux qui sont importants pour nous;</a:t>
            </a:r>
          </a:p>
          <a:p>
            <a:pPr marL="174982" indent="-174982">
              <a:spcAft>
                <a:spcPts val="408"/>
              </a:spcAft>
              <a:buFont typeface="Arial" panose="020B0604020202020204" pitchFamily="34" charset="0"/>
              <a:buChar char="•"/>
            </a:pPr>
            <a:r>
              <a:rPr lang="fr-CA" i="0" kern="1200">
                <a:solidFill>
                  <a:schemeClr val="tx1"/>
                </a:solidFill>
                <a:effectLst/>
                <a:ea typeface="+mn-ea"/>
                <a:cs typeface="+mn-cs"/>
              </a:rPr>
              <a:t>D’utiliser des sources d’information fiables.</a:t>
            </a:r>
          </a:p>
          <a:p>
            <a:endParaRPr lang="fr-FR" b="1" i="1" kern="1200">
              <a:solidFill>
                <a:schemeClr val="tx1"/>
              </a:solidFill>
              <a:effectLst/>
              <a:ea typeface="+mn-ea"/>
              <a:cs typeface="+mn-cs"/>
            </a:endParaRPr>
          </a:p>
          <a:p>
            <a:pPr>
              <a:spcAft>
                <a:spcPts val="408"/>
              </a:spcAft>
            </a:pPr>
            <a:r>
              <a:rPr lang="fr-FR" b="1" i="1" kern="1200">
                <a:solidFill>
                  <a:schemeClr val="tx1"/>
                </a:solidFill>
                <a:effectLst/>
                <a:ea typeface="+mn-ea"/>
                <a:cs typeface="+mn-cs"/>
              </a:rPr>
              <a:t>Pistes de réflexion</a:t>
            </a:r>
            <a:endParaRPr lang="fr-CA" kern="1200">
              <a:solidFill>
                <a:schemeClr val="tx1"/>
              </a:solidFill>
              <a:effectLst/>
              <a:ea typeface="+mn-ea"/>
              <a:cs typeface="+mn-cs"/>
            </a:endParaRPr>
          </a:p>
          <a:p>
            <a:pPr marL="174982" indent="-174982">
              <a:spcAft>
                <a:spcPts val="408"/>
              </a:spcAft>
              <a:buFont typeface="Arial" panose="020B0604020202020204" pitchFamily="34" charset="0"/>
              <a:buChar char="•"/>
            </a:pPr>
            <a:r>
              <a:rPr lang="fr-FR" i="0" kern="1200">
                <a:solidFill>
                  <a:schemeClr val="tx1"/>
                </a:solidFill>
                <a:effectLst/>
                <a:ea typeface="+mn-ea"/>
                <a:cs typeface="+mn-cs"/>
              </a:rPr>
              <a:t>Questionnez-vous sur vos valeurs et </a:t>
            </a:r>
            <a:r>
              <a:rPr lang="fr-FR" b="1" i="0" kern="1200">
                <a:solidFill>
                  <a:schemeClr val="tx1"/>
                </a:solidFill>
                <a:effectLst/>
                <a:ea typeface="+mn-ea"/>
                <a:cs typeface="+mn-cs"/>
              </a:rPr>
              <a:t>parlez avec votre famille, vos amis ou vos collègues</a:t>
            </a:r>
            <a:r>
              <a:rPr lang="fr-FR" i="0" kern="1200">
                <a:solidFill>
                  <a:schemeClr val="tx1"/>
                </a:solidFill>
                <a:effectLst/>
                <a:ea typeface="+mn-ea"/>
                <a:cs typeface="+mn-cs"/>
              </a:rPr>
              <a:t> des sujets qui sont importants pour vous. </a:t>
            </a:r>
            <a:endParaRPr lang="fr-FR" b="1" i="0" kern="1200">
              <a:solidFill>
                <a:schemeClr val="tx1"/>
              </a:solidFill>
              <a:effectLst/>
              <a:ea typeface="+mn-ea"/>
              <a:cs typeface="+mn-cs"/>
            </a:endParaRPr>
          </a:p>
          <a:p>
            <a:pPr marL="174982" indent="-174982">
              <a:spcAft>
                <a:spcPts val="408"/>
              </a:spcAft>
              <a:buFont typeface="Arial" panose="020B0604020202020204" pitchFamily="34" charset="0"/>
              <a:buChar char="•"/>
            </a:pPr>
            <a:r>
              <a:rPr lang="fr-FR" b="1" i="0" kern="1200">
                <a:solidFill>
                  <a:schemeClr val="tx1"/>
                </a:solidFill>
                <a:effectLst/>
                <a:ea typeface="+mn-ea"/>
                <a:cs typeface="+mn-cs"/>
              </a:rPr>
              <a:t>Suivez l'actualité</a:t>
            </a:r>
            <a:r>
              <a:rPr lang="fr-FR" i="0" kern="1200">
                <a:solidFill>
                  <a:schemeClr val="tx1"/>
                </a:solidFill>
                <a:effectLst/>
                <a:ea typeface="+mn-ea"/>
                <a:cs typeface="+mn-cs"/>
              </a:rPr>
              <a:t> dans les médias.</a:t>
            </a:r>
            <a:endParaRPr lang="fr-CA" i="0" kern="1200">
              <a:solidFill>
                <a:schemeClr val="tx1"/>
              </a:solidFill>
              <a:effectLst/>
              <a:ea typeface="+mn-ea"/>
              <a:cs typeface="+mn-cs"/>
            </a:endParaRPr>
          </a:p>
          <a:p>
            <a:pPr marL="174982" indent="-174982">
              <a:spcAft>
                <a:spcPts val="408"/>
              </a:spcAft>
              <a:buFont typeface="Arial" panose="020B0604020202020204" pitchFamily="34" charset="0"/>
              <a:buChar char="•"/>
            </a:pPr>
            <a:r>
              <a:rPr lang="fr-FR" i="0" kern="1200">
                <a:solidFill>
                  <a:schemeClr val="tx1"/>
                </a:solidFill>
                <a:effectLst/>
                <a:ea typeface="+mn-ea"/>
                <a:cs typeface="+mn-cs"/>
              </a:rPr>
              <a:t>Survolez les </a:t>
            </a:r>
            <a:r>
              <a:rPr lang="fr-FR" b="1" i="0" kern="1200">
                <a:solidFill>
                  <a:schemeClr val="tx1"/>
                </a:solidFill>
                <a:effectLst/>
                <a:ea typeface="+mn-ea"/>
                <a:cs typeface="+mn-cs"/>
              </a:rPr>
              <a:t>médias sociaux</a:t>
            </a:r>
            <a:r>
              <a:rPr lang="fr-FR" i="0" kern="1200">
                <a:solidFill>
                  <a:schemeClr val="tx1"/>
                </a:solidFill>
                <a:effectLst/>
                <a:ea typeface="+mn-ea"/>
                <a:cs typeface="+mn-cs"/>
              </a:rPr>
              <a:t> en </a:t>
            </a:r>
            <a:r>
              <a:rPr lang="fr-FR" i="0" u="sng" kern="1200">
                <a:solidFill>
                  <a:schemeClr val="tx1"/>
                </a:solidFill>
                <a:effectLst/>
                <a:ea typeface="+mn-ea"/>
                <a:cs typeface="+mn-cs"/>
                <a:hlinkClick r:id="rId3"/>
              </a:rPr>
              <a:t>vérifiant bien les sources des contenus partagés</a:t>
            </a:r>
            <a:r>
              <a:rPr lang="fr-FR" i="0" u="none" kern="1200">
                <a:solidFill>
                  <a:schemeClr val="tx1"/>
                </a:solidFill>
                <a:effectLst/>
                <a:ea typeface="+mn-ea"/>
                <a:cs typeface="+mn-cs"/>
              </a:rPr>
              <a:t>.</a:t>
            </a:r>
            <a:endParaRPr lang="fr-CA" i="0" u="none" kern="1200">
              <a:solidFill>
                <a:schemeClr val="tx1"/>
              </a:solidFill>
              <a:effectLst/>
              <a:ea typeface="+mn-ea"/>
              <a:cs typeface="+mn-cs"/>
            </a:endParaRPr>
          </a:p>
          <a:p>
            <a:pPr marL="174982" indent="-174982">
              <a:spcAft>
                <a:spcPts val="408"/>
              </a:spcAft>
              <a:buFont typeface="Arial" panose="020B0604020202020204" pitchFamily="34" charset="0"/>
              <a:buChar char="•"/>
            </a:pPr>
            <a:r>
              <a:rPr lang="fr-FR" b="1" i="0" kern="1200">
                <a:solidFill>
                  <a:schemeClr val="tx1"/>
                </a:solidFill>
                <a:effectLst/>
                <a:ea typeface="+mn-ea"/>
                <a:cs typeface="+mn-cs"/>
              </a:rPr>
              <a:t>Comparez vos idées, vos champs d'intérêt et vos valeurs</a:t>
            </a:r>
            <a:r>
              <a:rPr lang="fr-FR" i="0" kern="1200">
                <a:solidFill>
                  <a:schemeClr val="tx1"/>
                </a:solidFill>
                <a:effectLst/>
                <a:ea typeface="+mn-ea"/>
                <a:cs typeface="+mn-cs"/>
              </a:rPr>
              <a:t> avec ceux des candidates et des candidats pour savoir à quel programme vous vous identifiez le plus.</a:t>
            </a:r>
            <a:endParaRPr lang="fr-CA" i="0" kern="1200">
              <a:solidFill>
                <a:schemeClr val="tx1"/>
              </a:solidFill>
              <a:effectLst/>
              <a:ea typeface="+mn-ea"/>
              <a:cs typeface="+mn-cs"/>
            </a:endParaRPr>
          </a:p>
          <a:p>
            <a:pPr marL="174982" indent="-174982">
              <a:spcAft>
                <a:spcPts val="408"/>
              </a:spcAft>
              <a:buFont typeface="Arial" panose="020B0604020202020204" pitchFamily="34" charset="0"/>
              <a:buChar char="•"/>
            </a:pPr>
            <a:r>
              <a:rPr lang="fr-FR" b="1" i="0" kern="1200">
                <a:solidFill>
                  <a:schemeClr val="tx1"/>
                </a:solidFill>
                <a:effectLst/>
                <a:ea typeface="+mn-ea"/>
                <a:cs typeface="+mn-cs"/>
              </a:rPr>
              <a:t>Posez des questions</a:t>
            </a:r>
            <a:r>
              <a:rPr lang="fr-FR" i="0" kern="1200">
                <a:solidFill>
                  <a:schemeClr val="tx1"/>
                </a:solidFill>
                <a:effectLst/>
                <a:ea typeface="+mn-ea"/>
                <a:cs typeface="+mn-cs"/>
              </a:rPr>
              <a:t> aux candidates que vous rencontrez ou questionnez-les sur les réseaux sociaux, par courriel ou lors de débats publics.</a:t>
            </a:r>
            <a:endParaRPr lang="fr-CA" i="0" kern="1200">
              <a:solidFill>
                <a:schemeClr val="tx1"/>
              </a:solidFill>
              <a:effectLst/>
              <a:ea typeface="+mn-ea"/>
              <a:cs typeface="+mn-cs"/>
            </a:endParaRPr>
          </a:p>
          <a:p>
            <a:pPr marL="174982" indent="-174982">
              <a:spcAft>
                <a:spcPts val="408"/>
              </a:spcAft>
              <a:buFont typeface="Arial" panose="020B0604020202020204" pitchFamily="34" charset="0"/>
              <a:buChar char="•"/>
            </a:pPr>
            <a:r>
              <a:rPr lang="fr-FR" b="1" i="0" kern="1200">
                <a:solidFill>
                  <a:schemeClr val="tx1"/>
                </a:solidFill>
                <a:effectLst/>
                <a:ea typeface="+mn-ea"/>
                <a:cs typeface="+mn-cs"/>
              </a:rPr>
              <a:t>Consultez les sites Web officiels </a:t>
            </a:r>
            <a:r>
              <a:rPr lang="fr-FR" b="0" i="0" kern="1200">
                <a:solidFill>
                  <a:schemeClr val="tx1"/>
                </a:solidFill>
                <a:effectLst/>
                <a:ea typeface="+mn-ea"/>
                <a:cs typeface="+mn-cs"/>
              </a:rPr>
              <a:t>des partis politiques et des candidats indépendants </a:t>
            </a:r>
            <a:r>
              <a:rPr lang="fr-FR" i="0" kern="1200">
                <a:solidFill>
                  <a:schemeClr val="tx1"/>
                </a:solidFill>
                <a:effectLst/>
                <a:ea typeface="+mn-ea"/>
                <a:cs typeface="+mn-cs"/>
              </a:rPr>
              <a:t>pour mieux comprendre leurs idées et leurs projets. </a:t>
            </a:r>
            <a:endParaRPr lang="fr-CA" i="0" kern="1200">
              <a:solidFill>
                <a:schemeClr val="tx1"/>
              </a:solidFill>
              <a:effectLst/>
              <a:ea typeface="+mn-ea"/>
              <a:cs typeface="+mn-cs"/>
            </a:endParaRPr>
          </a:p>
          <a:p>
            <a:endParaRPr lang="fr-CA"/>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53</a:t>
            </a:fld>
            <a:endParaRPr lang="fr-CA"/>
          </a:p>
        </p:txBody>
      </p:sp>
    </p:spTree>
    <p:extLst>
      <p:ext uri="{BB962C8B-B14F-4D97-AF65-F5344CB8AC3E}">
        <p14:creationId xmlns:p14="http://schemas.microsoft.com/office/powerpoint/2010/main" val="652462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a:xfrm>
            <a:off x="391161" y="3816257"/>
            <a:ext cx="6326587" cy="5260115"/>
          </a:xfrm>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spcAft>
                <a:spcPts val="612"/>
              </a:spcAft>
            </a:pPr>
            <a:r>
              <a:rPr lang="fr-CA"/>
              <a:t>Maintenant, vous savez comment voter!</a:t>
            </a:r>
          </a:p>
          <a:p>
            <a:pPr>
              <a:spcAft>
                <a:spcPts val="612"/>
              </a:spcAft>
            </a:pPr>
            <a:r>
              <a:rPr lang="fr-CA"/>
              <a:t>Vous pourrez exercer votre droit de vote lors de plusieurs élections :</a:t>
            </a:r>
          </a:p>
          <a:p>
            <a:pPr marL="174982" indent="-174982">
              <a:buFont typeface="Arial" panose="020B0604020202020204" pitchFamily="34" charset="0"/>
              <a:buChar char="•"/>
            </a:pPr>
            <a:r>
              <a:rPr lang="fr-CA"/>
              <a:t>Les élections fédérales, pour choisir les personnes qui vous représentent au Parlement canadien, à Ottawa;</a:t>
            </a:r>
          </a:p>
          <a:p>
            <a:pPr marL="174982" indent="-174982">
              <a:buFont typeface="Arial" panose="020B0604020202020204" pitchFamily="34" charset="0"/>
              <a:buChar char="•"/>
            </a:pPr>
            <a:r>
              <a:rPr lang="fr-CA"/>
              <a:t>Les élections provinciales, pour choisir les personnes qui prennent les décisions en votre nom à l’Assemblée nationale, à Québec;</a:t>
            </a:r>
          </a:p>
          <a:p>
            <a:pPr marL="174982" indent="-174982">
              <a:buFont typeface="Arial" panose="020B0604020202020204" pitchFamily="34" charset="0"/>
              <a:buChar char="•"/>
            </a:pPr>
            <a:r>
              <a:rPr lang="fr-CA"/>
              <a:t>Les élections municipales, pour choisir la mairesse ou le maire et les conseillères et conseillers qui feront en sorte que votre ville répond aux besoins des citoyens.</a:t>
            </a:r>
          </a:p>
          <a:p>
            <a:pPr>
              <a:spcAft>
                <a:spcPts val="612"/>
              </a:spcAft>
            </a:pPr>
            <a:endParaRPr lang="fr-FR" b="1" i="0" u="none" strike="noStrike" kern="1200" baseline="0">
              <a:solidFill>
                <a:schemeClr val="tx1"/>
              </a:solidFill>
              <a:ea typeface="+mn-ea"/>
              <a:cs typeface="+mn-cs"/>
            </a:endParaRPr>
          </a:p>
          <a:p>
            <a:r>
              <a:rPr lang="fr-FR" b="1" i="0" u="none" strike="noStrike" kern="1200" baseline="0">
                <a:solidFill>
                  <a:schemeClr val="tx1"/>
                </a:solidFill>
                <a:ea typeface="+mn-ea"/>
                <a:cs typeface="+mn-cs"/>
              </a:rPr>
              <a:t>Rappelez-vous que le vote es</a:t>
            </a:r>
            <a:r>
              <a:rPr lang="fr-CA" b="1" i="0" u="none" strike="noStrike" kern="1200" baseline="0">
                <a:solidFill>
                  <a:schemeClr val="tx1"/>
                </a:solidFill>
                <a:ea typeface="+mn-ea"/>
                <a:cs typeface="+mn-cs"/>
              </a:rPr>
              <a:t>t… </a:t>
            </a:r>
          </a:p>
          <a:p>
            <a:pPr marL="171450" indent="-171450">
              <a:buFont typeface="Arial" panose="020B0604020202020204" pitchFamily="34" charset="0"/>
              <a:buChar char="•"/>
            </a:pPr>
            <a:r>
              <a:rPr lang="fr-CA" b="1" i="0" u="none" strike="noStrike" kern="1200" baseline="0">
                <a:solidFill>
                  <a:schemeClr val="tx1"/>
                </a:solidFill>
                <a:ea typeface="+mn-ea"/>
                <a:cs typeface="+mn-cs"/>
              </a:rPr>
              <a:t>Un droit protégé : </a:t>
            </a:r>
            <a:r>
              <a:rPr lang="fr-CA" b="0" i="0" u="none" strike="noStrike" kern="1200" baseline="0">
                <a:solidFill>
                  <a:schemeClr val="tx1"/>
                </a:solidFill>
                <a:ea typeface="+mn-ea"/>
                <a:cs typeface="+mn-cs"/>
              </a:rPr>
              <a:t>i</a:t>
            </a:r>
            <a:r>
              <a:rPr lang="fr-FR" b="0" i="0" u="none" strike="noStrike" kern="1200" baseline="0">
                <a:solidFill>
                  <a:schemeClr val="tx1"/>
                </a:solidFill>
                <a:ea typeface="+mn-ea"/>
                <a:cs typeface="+mn-cs"/>
              </a:rPr>
              <a:t>l est garanti par les chartes </a:t>
            </a:r>
            <a:r>
              <a:rPr lang="fr-CA" b="0" i="0" u="none" strike="noStrike" kern="1200" baseline="0">
                <a:solidFill>
                  <a:schemeClr val="tx1"/>
                </a:solidFill>
                <a:ea typeface="+mn-ea"/>
                <a:cs typeface="+mn-cs"/>
              </a:rPr>
              <a:t>canadienne et québécoise des droits et libertés;</a:t>
            </a:r>
          </a:p>
          <a:p>
            <a:pPr marL="174982" indent="-174982">
              <a:buFont typeface="Arial" panose="020B0604020202020204" pitchFamily="34" charset="0"/>
              <a:buChar char="•"/>
            </a:pPr>
            <a:r>
              <a:rPr lang="fr-CA" b="1" i="0" u="none" strike="noStrike" kern="1200" baseline="0">
                <a:solidFill>
                  <a:schemeClr val="tx1"/>
                </a:solidFill>
                <a:ea typeface="+mn-ea"/>
                <a:cs typeface="+mn-cs"/>
              </a:rPr>
              <a:t>Secret : </a:t>
            </a:r>
            <a:r>
              <a:rPr lang="fr-CA" b="0" i="0" u="none" strike="noStrike" kern="1200" baseline="0">
                <a:solidFill>
                  <a:schemeClr val="tx1"/>
                </a:solidFill>
                <a:ea typeface="+mn-ea"/>
                <a:cs typeface="+mn-cs"/>
              </a:rPr>
              <a:t>personne ne peut savoir pour qui vous votez;</a:t>
            </a:r>
          </a:p>
          <a:p>
            <a:pPr marL="174982" indent="-174982">
              <a:buFont typeface="Arial" panose="020B0604020202020204" pitchFamily="34" charset="0"/>
              <a:buChar char="•"/>
            </a:pPr>
            <a:r>
              <a:rPr lang="fr-CA" b="1" i="0" u="none" strike="noStrike" kern="1200" baseline="0">
                <a:solidFill>
                  <a:schemeClr val="tx1"/>
                </a:solidFill>
                <a:ea typeface="+mn-ea"/>
                <a:cs typeface="+mn-cs"/>
              </a:rPr>
              <a:t>Libre : </a:t>
            </a:r>
            <a:r>
              <a:rPr lang="fr-CA" b="0" i="0" u="none" strike="noStrike" kern="1200" baseline="0">
                <a:solidFill>
                  <a:schemeClr val="tx1"/>
                </a:solidFill>
                <a:ea typeface="+mn-ea"/>
                <a:cs typeface="+mn-cs"/>
              </a:rPr>
              <a:t>personne ne peut influencer votre choix.</a:t>
            </a:r>
            <a:endParaRPr lang="fr-FR" b="0" i="0" u="none" strike="noStrike" kern="1200" baseline="0">
              <a:solidFill>
                <a:schemeClr val="tx1"/>
              </a:solidFill>
              <a:ea typeface="+mn-ea"/>
              <a:cs typeface="+mn-cs"/>
            </a:endParaRPr>
          </a:p>
          <a:p>
            <a:pPr>
              <a:spcBef>
                <a:spcPts val="612"/>
              </a:spcBef>
              <a:spcAft>
                <a:spcPts val="612"/>
              </a:spcAft>
            </a:pPr>
            <a:endParaRPr lang="fr-FR" b="0" i="0" u="none" strike="noStrike" kern="1200" baseline="0">
              <a:solidFill>
                <a:schemeClr val="tx1"/>
              </a:solidFill>
              <a:ea typeface="+mn-ea"/>
              <a:cs typeface="+mn-cs"/>
            </a:endParaRPr>
          </a:p>
          <a:p>
            <a:pPr>
              <a:spcBef>
                <a:spcPts val="612"/>
              </a:spcBef>
              <a:spcAft>
                <a:spcPts val="612"/>
              </a:spcAft>
            </a:pPr>
            <a:r>
              <a:rPr lang="fr-FR" b="0" i="0" u="none" strike="noStrike" kern="1200" baseline="0">
                <a:solidFill>
                  <a:schemeClr val="tx1"/>
                </a:solidFill>
                <a:ea typeface="+mn-ea"/>
                <a:cs typeface="+mn-cs"/>
              </a:rPr>
              <a:t>Voter, c’est un droit et un devoir.</a:t>
            </a:r>
            <a:endParaRPr lang="fr-CA" b="0" i="0" u="none" strike="noStrike" kern="1200" baseline="0">
              <a:solidFill>
                <a:schemeClr val="tx1"/>
              </a:solidFill>
              <a:ea typeface="+mn-ea"/>
              <a:cs typeface="+mn-cs"/>
            </a:endParaRPr>
          </a:p>
          <a:p>
            <a:endParaRPr lang="fr-CA" b="1" i="0" u="none" strike="noStrike" kern="1200" baseline="0">
              <a:solidFill>
                <a:schemeClr val="tx1"/>
              </a:solidFill>
              <a:ea typeface="+mn-ea"/>
              <a:cs typeface="+mn-cs"/>
            </a:endParaRPr>
          </a:p>
          <a:p>
            <a:r>
              <a:rPr lang="fr-CA" b="1" i="0" u="none" strike="noStrike" kern="1200" baseline="0">
                <a:solidFill>
                  <a:schemeClr val="tx1"/>
                </a:solidFill>
                <a:ea typeface="+mn-ea"/>
                <a:cs typeface="+mn-cs"/>
              </a:rPr>
              <a:t>Voter, c’est :</a:t>
            </a:r>
          </a:p>
          <a:p>
            <a:pPr marL="233309" indent="-233309">
              <a:buFont typeface="Arial" panose="020B0604020202020204" pitchFamily="34" charset="0"/>
              <a:buChar char="•"/>
            </a:pPr>
            <a:r>
              <a:rPr lang="fr-CA" b="0" i="0" u="none" strike="noStrike" kern="1200" baseline="0">
                <a:solidFill>
                  <a:schemeClr val="tx1"/>
                </a:solidFill>
                <a:ea typeface="+mn-ea"/>
                <a:cs typeface="+mn-cs"/>
              </a:rPr>
              <a:t>Participer à la démocratie;</a:t>
            </a:r>
          </a:p>
          <a:p>
            <a:pPr marL="233309" indent="-233309">
              <a:buFont typeface="Arial" panose="020B0604020202020204" pitchFamily="34" charset="0"/>
              <a:buChar char="•"/>
            </a:pPr>
            <a:r>
              <a:rPr lang="fr-FR" b="0" i="0" u="none" strike="noStrike" kern="1200" baseline="0">
                <a:solidFill>
                  <a:schemeClr val="tx1"/>
                </a:solidFill>
                <a:ea typeface="+mn-ea"/>
                <a:cs typeface="+mn-cs"/>
              </a:rPr>
              <a:t>Contribuer à choisir ses dirigeantes et dirigeants politiques;</a:t>
            </a:r>
          </a:p>
          <a:p>
            <a:pPr marL="233309" indent="-233309">
              <a:buFont typeface="Arial" panose="020B0604020202020204" pitchFamily="34" charset="0"/>
              <a:buChar char="•"/>
            </a:pPr>
            <a:r>
              <a:rPr lang="fr-FR" b="0" i="0" u="none" strike="noStrike" kern="1200" baseline="0">
                <a:solidFill>
                  <a:schemeClr val="tx1"/>
                </a:solidFill>
                <a:ea typeface="+mn-ea"/>
                <a:cs typeface="+mn-cs"/>
              </a:rPr>
              <a:t>Construire une société juste et équitable.</a:t>
            </a:r>
          </a:p>
          <a:p>
            <a:pPr>
              <a:spcAft>
                <a:spcPts val="612"/>
              </a:spcAft>
            </a:pPr>
            <a:endParaRPr lang="fr-FR" b="0" i="0" u="none" strike="noStrike" kern="1200" baseline="0">
              <a:solidFill>
                <a:schemeClr val="tx1"/>
              </a:solidFill>
              <a:ea typeface="+mn-ea"/>
              <a:cs typeface="+mn-cs"/>
            </a:endParaRPr>
          </a:p>
          <a:p>
            <a:pPr>
              <a:spcAft>
                <a:spcPts val="612"/>
              </a:spcAft>
            </a:pPr>
            <a:r>
              <a:rPr lang="fr-FR" b="0" i="0" u="none" strike="noStrike" kern="1200" baseline="0">
                <a:solidFill>
                  <a:schemeClr val="tx1"/>
                </a:solidFill>
                <a:ea typeface="+mn-ea"/>
                <a:cs typeface="+mn-cs"/>
              </a:rPr>
              <a:t>Votre vote, c’est l’expression de votre choix. </a:t>
            </a:r>
            <a:r>
              <a:rPr lang="fr-CA" b="0" i="0" u="none" strike="noStrike" kern="1200" baseline="0">
                <a:solidFill>
                  <a:schemeClr val="tx1"/>
                </a:solidFill>
                <a:ea typeface="+mn-ea"/>
                <a:cs typeface="+mn-cs"/>
              </a:rPr>
              <a:t>Votre vote, il compte!</a:t>
            </a:r>
          </a:p>
          <a:p>
            <a:pPr lvl="1">
              <a:spcAft>
                <a:spcPts val="612"/>
              </a:spcAft>
            </a:pPr>
            <a:r>
              <a:rPr lang="fr-CA" i="1">
                <a:highlight>
                  <a:srgbClr val="FFF7BF"/>
                </a:highlight>
              </a:rPr>
              <a:t>Et toi, quand pourras-tu voter? </a:t>
            </a:r>
            <a:br>
              <a:rPr lang="fr-CA" i="1">
                <a:highlight>
                  <a:srgbClr val="FFF7BF"/>
                </a:highlight>
              </a:rPr>
            </a:br>
            <a:r>
              <a:rPr lang="fr-CA" sz="1100"/>
              <a:t>Identifier les prochaines dates prévues pour des élections provinciales, municipales et fédérales.</a:t>
            </a:r>
            <a:endParaRPr lang="fr-CA"/>
          </a:p>
          <a:p>
            <a:endParaRPr lang="fr-CA"/>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54</a:t>
            </a:fld>
            <a:endParaRPr lang="fr-CA"/>
          </a:p>
        </p:txBody>
      </p:sp>
    </p:spTree>
    <p:extLst>
      <p:ext uri="{BB962C8B-B14F-4D97-AF65-F5344CB8AC3E}">
        <p14:creationId xmlns:p14="http://schemas.microsoft.com/office/powerpoint/2010/main" val="65246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0913" y="466725"/>
            <a:ext cx="5121275" cy="2881313"/>
          </a:xfrm>
        </p:spPr>
      </p:sp>
      <p:sp>
        <p:nvSpPr>
          <p:cNvPr id="3" name="Espace réservé des notes 2"/>
          <p:cNvSpPr>
            <a:spLocks noGrp="1"/>
          </p:cNvSpPr>
          <p:nvPr>
            <p:ph type="body" idx="1"/>
          </p:nvPr>
        </p:nvSpPr>
        <p:spPr>
          <a:xfrm>
            <a:off x="391160" y="3490913"/>
            <a:ext cx="6258559" cy="5351117"/>
          </a:xfrm>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marL="648">
              <a:lnSpc>
                <a:spcPct val="107000"/>
              </a:lnSpc>
              <a:spcAft>
                <a:spcPts val="612"/>
              </a:spcAft>
            </a:pPr>
            <a:r>
              <a:rPr lang="fr-CA">
                <a:effectLst/>
                <a:highlight>
                  <a:srgbClr val="FFF7BF"/>
                </a:highlight>
                <a:ea typeface="Yu Mincho" panose="02020400000000000000" pitchFamily="18" charset="-128"/>
                <a:cs typeface="Arial" panose="020B0604020202020204" pitchFamily="34" charset="0"/>
              </a:rPr>
              <a:t>En réfléchissant aux activités de la carte électorale et de l’élection mystère, réponds aux questions suivantes.</a:t>
            </a:r>
            <a:endParaRPr lang="fr-CA">
              <a:solidFill>
                <a:schemeClr val="tx1"/>
              </a:solidFill>
              <a:effectLst/>
              <a:highlight>
                <a:srgbClr val="FFF7BF"/>
              </a:highlight>
              <a:ea typeface="Yu Mincho" panose="02020400000000000000" pitchFamily="18" charset="-128"/>
              <a:cs typeface="Arial" panose="020B0604020202020204" pitchFamily="34" charset="0"/>
            </a:endParaRPr>
          </a:p>
          <a:p>
            <a:pPr marL="648">
              <a:lnSpc>
                <a:spcPct val="107000"/>
              </a:lnSpc>
              <a:spcAft>
                <a:spcPts val="612"/>
              </a:spcAft>
            </a:pPr>
            <a:r>
              <a:rPr lang="fr-CA" i="1">
                <a:solidFill>
                  <a:srgbClr val="000000"/>
                </a:solidFill>
                <a:effectLst/>
                <a:highlight>
                  <a:srgbClr val="FFF7BF"/>
                </a:highlight>
                <a:ea typeface="Yu Mincho" panose="02020400000000000000" pitchFamily="18" charset="-128"/>
                <a:cs typeface="Arial" panose="020B0604020202020204" pitchFamily="34" charset="0"/>
              </a:rPr>
              <a:t>On a dit que la démocratie est le pouvoir du peuple. Nomme cinq caractéristiques de la démocratie au Québec qui permettent aux citoyennes et aux citoyens d’aujourd’hui d’exercer leur pouvoir. </a:t>
            </a:r>
            <a:endParaRPr lang="fr-CA" i="1">
              <a:effectLst/>
              <a:highlight>
                <a:srgbClr val="FFF7BF"/>
              </a:highlight>
              <a:ea typeface="Yu Mincho" panose="02020400000000000000" pitchFamily="18" charset="-128"/>
              <a:cs typeface="Arial" panose="020B0604020202020204" pitchFamily="34" charset="0"/>
            </a:endParaRPr>
          </a:p>
          <a:p>
            <a:r>
              <a:rPr lang="fr-CA" i="1">
                <a:solidFill>
                  <a:srgbClr val="000000"/>
                </a:solidFill>
                <a:effectLst/>
                <a:highlight>
                  <a:srgbClr val="FFF7BF"/>
                </a:highlight>
                <a:ea typeface="Yu Mincho" panose="02020400000000000000" pitchFamily="18" charset="-128"/>
                <a:cs typeface="Arial" panose="020B0604020202020204" pitchFamily="34" charset="0"/>
              </a:rPr>
              <a:t>Nomme une similitude et une différence entre les conditions en vigueur à Québec aujourd’hui et à Athènes.</a:t>
            </a:r>
            <a:endParaRPr lang="fr-CA" b="0" i="1">
              <a:highlight>
                <a:srgbClr val="FFF7BF"/>
              </a:highlight>
            </a:endParaRPr>
          </a:p>
          <a:p>
            <a:endParaRPr lang="fr-CA" i="1">
              <a:ea typeface="Open Sans" panose="020B0606030504020204" pitchFamily="34" charset="0"/>
              <a:cs typeface="Open Sans" panose="020B0606030504020204" pitchFamily="34" charset="0"/>
            </a:endParaRP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55</a:t>
            </a:fld>
            <a:endParaRPr lang="fr-CA"/>
          </a:p>
        </p:txBody>
      </p:sp>
    </p:spTree>
    <p:extLst>
      <p:ext uri="{BB962C8B-B14F-4D97-AF65-F5344CB8AC3E}">
        <p14:creationId xmlns:p14="http://schemas.microsoft.com/office/powerpoint/2010/main" val="41300696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0913" y="466725"/>
            <a:ext cx="5121275" cy="2881313"/>
          </a:xfrm>
        </p:spPr>
      </p:sp>
      <p:sp>
        <p:nvSpPr>
          <p:cNvPr id="3" name="Espace réservé des notes 2"/>
          <p:cNvSpPr>
            <a:spLocks noGrp="1"/>
          </p:cNvSpPr>
          <p:nvPr>
            <p:ph type="body" idx="1"/>
          </p:nvPr>
        </p:nvSpPr>
        <p:spPr>
          <a:xfrm>
            <a:off x="391160" y="3551624"/>
            <a:ext cx="6258559" cy="5290405"/>
          </a:xfrm>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1" cap="small" baseline="0"/>
          </a:p>
          <a:p>
            <a:pPr>
              <a:spcAft>
                <a:spcPts val="612"/>
              </a:spcAft>
              <a:defRPr/>
            </a:pPr>
            <a:r>
              <a:rPr lang="fr-CA"/>
              <a:t>Présenter brièvement</a:t>
            </a:r>
            <a:r>
              <a:rPr lang="fr-CA" baseline="0"/>
              <a:t> l’activité de consolidation des apprentissages.</a:t>
            </a:r>
          </a:p>
          <a:p>
            <a:pPr>
              <a:spcAft>
                <a:spcPts val="612"/>
              </a:spcAft>
              <a:defRPr/>
            </a:pPr>
            <a:r>
              <a:rPr lang="fr-CA"/>
              <a:t>Il faut aider une citoyenne ou un citoyen fictif à trouver l’information dont il a besoin pour exercer son droit de vote. Il faut aussi faire des liens avec la démocratie à Athènes.</a:t>
            </a: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56</a:t>
            </a:fld>
            <a:endParaRPr lang="fr-CA"/>
          </a:p>
        </p:txBody>
      </p:sp>
    </p:spTree>
    <p:extLst>
      <p:ext uri="{BB962C8B-B14F-4D97-AF65-F5344CB8AC3E}">
        <p14:creationId xmlns:p14="http://schemas.microsoft.com/office/powerpoint/2010/main" val="4940202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5488" y="304800"/>
            <a:ext cx="5589587" cy="3143250"/>
          </a:xfrm>
        </p:spPr>
      </p:sp>
      <p:sp>
        <p:nvSpPr>
          <p:cNvPr id="3" name="Espace réservé des commentair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1" cap="small" baseline="0"/>
          </a:p>
          <a:p>
            <a:r>
              <a:rPr lang="fr-CA"/>
              <a:t>Voici les coordonnées d’Élections Québec pour obtenir plus d’information sur les élections.</a:t>
            </a:r>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57</a:t>
            </a:fld>
            <a:endParaRPr lang="fr-CA"/>
          </a:p>
        </p:txBody>
      </p:sp>
    </p:spTree>
    <p:extLst>
      <p:ext uri="{BB962C8B-B14F-4D97-AF65-F5344CB8AC3E}">
        <p14:creationId xmlns:p14="http://schemas.microsoft.com/office/powerpoint/2010/main" val="24839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defTabSz="933237">
              <a:defRPr/>
            </a:pPr>
            <a:r>
              <a:rPr lang="fr-CA"/>
              <a:t>À Athènes, les citoyens </a:t>
            </a:r>
            <a:r>
              <a:rPr lang="fr-CA" altLang="fr-FR"/>
              <a:t>exerçaient le pouvoir chacun leur tour grâce à un tirage au sort.</a:t>
            </a:r>
          </a:p>
          <a:p>
            <a:pPr defTabSz="933237">
              <a:defRPr/>
            </a:pPr>
            <a:endParaRPr lang="fr-CA"/>
          </a:p>
          <a:p>
            <a:pPr defTabSz="933237">
              <a:defRPr/>
            </a:pPr>
            <a:r>
              <a:rPr lang="fr-CA"/>
              <a:t>Aujourd’hui, au Québec, grâce au vote et à la tenue d’</a:t>
            </a:r>
            <a:r>
              <a:rPr lang="fr-CA" b="1"/>
              <a:t>élections</a:t>
            </a:r>
            <a:r>
              <a:rPr lang="fr-CA"/>
              <a:t>, les Québécoises et les Québécois choisissent les personnes qui parleront et prendront des décisions en leur nom. </a:t>
            </a:r>
          </a:p>
          <a:p>
            <a:pPr defTabSz="933237">
              <a:defRPr/>
            </a:pPr>
            <a:r>
              <a:rPr lang="fr-CA"/>
              <a:t>C’est ce que l’on appelle la </a:t>
            </a:r>
            <a:r>
              <a:rPr lang="fr-CA" b="1"/>
              <a:t>démocratie représentative</a:t>
            </a:r>
            <a:r>
              <a:rPr lang="fr-CA"/>
              <a:t>. </a:t>
            </a:r>
            <a:endParaRPr lang="fr-CA" sz="1800">
              <a:ea typeface="Calibri" panose="020F0502020204030204" pitchFamily="34" charset="0"/>
              <a:cs typeface="Arial" panose="020B0604020202020204" pitchFamily="34" charset="0"/>
            </a:endParaRPr>
          </a:p>
          <a:p>
            <a:pPr defTabSz="933237">
              <a:defRPr/>
            </a:pPr>
            <a:endParaRPr lang="fr-CA"/>
          </a:p>
          <a:p>
            <a:pPr defTabSz="933237">
              <a:defRPr/>
            </a:pPr>
            <a:r>
              <a:rPr lang="fr-CA" b="1" cap="small">
                <a:latin typeface="Agency FB" panose="020B0503020202020204" pitchFamily="34" charset="0"/>
                <a:ea typeface="Calibri" panose="020F0502020204030204" pitchFamily="34" charset="0"/>
                <a:cs typeface="Calibri" panose="020F0502020204030204" pitchFamily="34" charset="0"/>
              </a:rPr>
              <a:t>Variante</a:t>
            </a:r>
            <a:r>
              <a:rPr lang="fr-CA">
                <a:latin typeface="Agency FB" panose="020B0503020202020204" pitchFamily="34" charset="0"/>
                <a:ea typeface="Calibri" panose="020F0502020204030204" pitchFamily="34" charset="0"/>
                <a:cs typeface="Calibri" panose="020F0502020204030204" pitchFamily="34" charset="0"/>
              </a:rPr>
              <a:t> : présenter également le concept de démocratie directe.</a:t>
            </a:r>
            <a:endParaRPr lang="fr-CA">
              <a:latin typeface="Agency FB" panose="020B0503020202020204" pitchFamily="34" charset="0"/>
              <a:ea typeface="Calibri" panose="020F0502020204030204" pitchFamily="34" charset="0"/>
              <a:cs typeface="Arial" panose="020B0604020202020204" pitchFamily="34" charset="0"/>
            </a:endParaRPr>
          </a:p>
          <a:p>
            <a:pPr defTabSz="933237">
              <a:defRPr/>
            </a:pPr>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6</a:t>
            </a:fld>
            <a:endParaRPr lang="fr-CA"/>
          </a:p>
        </p:txBody>
      </p:sp>
    </p:spTree>
    <p:extLst>
      <p:ext uri="{BB962C8B-B14F-4D97-AF65-F5344CB8AC3E}">
        <p14:creationId xmlns:p14="http://schemas.microsoft.com/office/powerpoint/2010/main" val="1465477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a:t>Question pour faire réfléchir sur l’</a:t>
            </a:r>
            <a:r>
              <a:rPr lang="fr-CA" b="1"/>
              <a:t>égalité de droits</a:t>
            </a:r>
            <a:r>
              <a:rPr lang="fr-CA" b="0"/>
              <a:t> :</a:t>
            </a:r>
          </a:p>
          <a:p>
            <a:r>
              <a:rPr lang="fr-CA"/>
              <a:t> </a:t>
            </a:r>
          </a:p>
          <a:p>
            <a:pPr lvl="1"/>
            <a:r>
              <a:rPr lang="fr-CA" i="1" kern="1200">
                <a:solidFill>
                  <a:schemeClr val="tx1"/>
                </a:solidFill>
                <a:effectLst/>
                <a:highlight>
                  <a:srgbClr val="FFF7BF"/>
                </a:highlight>
                <a:latin typeface="+mn-lt"/>
                <a:ea typeface="+mn-ea"/>
                <a:cs typeface="+mn-cs"/>
              </a:rPr>
              <a:t>Êtes-vous d’accord ou non avec les affirmations suivantes?</a:t>
            </a:r>
          </a:p>
          <a:p>
            <a:pPr marL="641600" lvl="1" indent="-174982">
              <a:buFont typeface="Arial" panose="020B0604020202020204" pitchFamily="34" charset="0"/>
              <a:buChar char="•"/>
            </a:pPr>
            <a:r>
              <a:rPr lang="fr-CA" i="1" kern="1200">
                <a:solidFill>
                  <a:schemeClr val="tx1"/>
                </a:solidFill>
                <a:effectLst/>
                <a:latin typeface="+mn-lt"/>
                <a:ea typeface="+mn-ea"/>
                <a:cs typeface="+mn-cs"/>
              </a:rPr>
              <a:t>Le vote d’une personne riche compte plus que le vote d’une personne pauvre</a:t>
            </a:r>
          </a:p>
          <a:p>
            <a:pPr marL="641600" lvl="1" indent="-174982">
              <a:buFont typeface="Arial" panose="020B0604020202020204" pitchFamily="34" charset="0"/>
              <a:buChar char="•"/>
            </a:pPr>
            <a:r>
              <a:rPr lang="fr-CA" i="1" kern="1200">
                <a:solidFill>
                  <a:schemeClr val="tx1"/>
                </a:solidFill>
                <a:effectLst/>
                <a:latin typeface="+mn-lt"/>
                <a:ea typeface="+mn-ea"/>
                <a:cs typeface="+mn-cs"/>
              </a:rPr>
              <a:t>Le vote d’un homme est plus important que le vote d’une femme</a:t>
            </a:r>
          </a:p>
          <a:p>
            <a:pPr marL="641600" lvl="1" indent="-174982">
              <a:buFont typeface="Arial" panose="020B0604020202020204" pitchFamily="34" charset="0"/>
              <a:buChar char="•"/>
            </a:pPr>
            <a:r>
              <a:rPr lang="fr-CA" i="1" kern="1200">
                <a:solidFill>
                  <a:schemeClr val="tx1"/>
                </a:solidFill>
                <a:effectLst/>
                <a:latin typeface="+mn-lt"/>
                <a:ea typeface="+mn-ea"/>
                <a:cs typeface="+mn-cs"/>
              </a:rPr>
              <a:t>Le vote du premier ministre compte plus que mon vote</a:t>
            </a:r>
          </a:p>
          <a:p>
            <a:pPr marL="641600" lvl="1" indent="-174982">
              <a:buFont typeface="Arial" panose="020B0604020202020204" pitchFamily="34" charset="0"/>
              <a:buChar char="•"/>
            </a:pPr>
            <a:r>
              <a:rPr lang="fr-CA" i="1" kern="1200">
                <a:solidFill>
                  <a:schemeClr val="tx1"/>
                </a:solidFill>
                <a:effectLst/>
                <a:latin typeface="+mn-lt"/>
                <a:ea typeface="+mn-ea"/>
                <a:cs typeface="+mn-cs"/>
              </a:rPr>
              <a:t>Les personnes qui ont un diplôme universitaire ont plus le droit de voter que les personnes qui ne sont pas allées à l’école</a:t>
            </a:r>
            <a:endParaRPr lang="fr-CA" kern="1200">
              <a:solidFill>
                <a:schemeClr val="tx1"/>
              </a:solidFill>
              <a:effectLst/>
              <a:latin typeface="+mn-lt"/>
              <a:ea typeface="+mn-ea"/>
              <a:cs typeface="+mn-cs"/>
            </a:endParaRPr>
          </a:p>
          <a:p>
            <a:br>
              <a:rPr lang="fr-CA">
                <a:effectLst/>
              </a:rPr>
            </a:br>
            <a:r>
              <a:rPr lang="fr-CA" b="1"/>
              <a:t>Réponse :</a:t>
            </a:r>
          </a:p>
          <a:p>
            <a:r>
              <a:rPr lang="fr-CA"/>
              <a:t>Toutes ces affirmations sont fausses. </a:t>
            </a:r>
          </a:p>
          <a:p>
            <a:endParaRPr lang="fr-CA"/>
          </a:p>
          <a:p>
            <a:pPr defTabSz="933237">
              <a:defRPr/>
            </a:pPr>
            <a:r>
              <a:rPr lang="fr-CA"/>
              <a:t>L’objectif des pays démocratiques est de construire une société plus juste et plus équitable. </a:t>
            </a:r>
            <a:br>
              <a:rPr lang="fr-CA">
                <a:effectLst/>
              </a:rPr>
            </a:br>
            <a:endParaRPr lang="fr-CA"/>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7</a:t>
            </a:fld>
            <a:endParaRPr lang="fr-CA"/>
          </a:p>
        </p:txBody>
      </p:sp>
    </p:spTree>
    <p:extLst>
      <p:ext uri="{BB962C8B-B14F-4D97-AF65-F5344CB8AC3E}">
        <p14:creationId xmlns:p14="http://schemas.microsoft.com/office/powerpoint/2010/main" val="336352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commentaires 2"/>
          <p:cNvSpPr>
            <a:spLocks noGrp="1"/>
          </p:cNvSpPr>
          <p:nvPr>
            <p:ph type="body" idx="1"/>
          </p:nvPr>
        </p:nvSpPr>
        <p:spPr/>
        <p:txBody>
          <a:bodyPr/>
          <a:lstStyle/>
          <a:p>
            <a:pPr>
              <a:spcAft>
                <a:spcPts val="612"/>
              </a:spcAft>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r>
              <a:rPr lang="fr-CA"/>
              <a:t>Dans une démocratie, tous les citoyens sont égaux et disposent des mêmes droits. </a:t>
            </a:r>
          </a:p>
          <a:p>
            <a:pPr lvl="1"/>
            <a:r>
              <a:rPr lang="fr-CA"/>
              <a:t>L’égalité est une valeur importante au sein d’un état démocratique.</a:t>
            </a:r>
          </a:p>
          <a:p>
            <a:endParaRPr lang="fr-CA"/>
          </a:p>
          <a:p>
            <a:r>
              <a:rPr lang="fr-CA"/>
              <a:t>Chaque citoyen a droit à un vote, et tous les votes comptent de façon égale. Un citoyen = un vote. </a:t>
            </a:r>
          </a:p>
          <a:p>
            <a:r>
              <a:rPr lang="fr-CA"/>
              <a:t> </a:t>
            </a:r>
          </a:p>
          <a:p>
            <a:r>
              <a:rPr lang="fr-CA"/>
              <a:t>Mais les citoyens n’ont pas toujours eu le droit de vote. Au Québec, quand le droit de vote a été accordé, seules certaines personnes l’ont obtenu. Par exemple, les femmes et les Autochtones n’avaient pas le droit de voter, au départ. Il y a eu des luttes et des revendications pour qu’ils obtiennent le droit de vote. Notre société démocratique a évolué, ce qui a mené à l’adoption du </a:t>
            </a:r>
            <a:r>
              <a:rPr lang="fr-CA" b="1"/>
              <a:t>suffrage universel</a:t>
            </a:r>
            <a:r>
              <a:rPr lang="fr-CA"/>
              <a:t>. Cela veut dire que le droit de vote est accordé à toutes les personnes qui remplissent les conditions pour être des électrices et des électeurs. Ces conditions sont basées sur l’âge, sur la citoyenneté et sur le lieu de résidence.</a:t>
            </a:r>
          </a:p>
          <a:p>
            <a:endParaRPr lang="fr-CA">
              <a:highlight>
                <a:srgbClr val="FFFF00"/>
              </a:highlight>
            </a:endParaRPr>
          </a:p>
          <a:p>
            <a:r>
              <a:rPr lang="fr-CA"/>
              <a:t>Nous venons de dire que toutes les citoyennes et tous les citoyens sont égaux et que leur droit de vote est équivalent. Pour s’en assurer, le droit de vote des citoyennes et des citoyens est protégé par des chartes.</a:t>
            </a:r>
          </a:p>
          <a:p>
            <a:r>
              <a:rPr lang="fr-CA"/>
              <a:t> </a:t>
            </a:r>
          </a:p>
          <a:p>
            <a:pPr algn="ctr"/>
            <a:r>
              <a:rPr lang="fr-CA" i="1">
                <a:highlight>
                  <a:srgbClr val="FFF7BF"/>
                </a:highlight>
              </a:rPr>
              <a:t>Connaissez-vous les chartes qui protègent les droits et libertés au Québec et au Canada?</a:t>
            </a:r>
          </a:p>
          <a:p>
            <a:endParaRPr lang="fr-CA">
              <a:highlight>
                <a:srgbClr val="FFFF00"/>
              </a:highlight>
            </a:endParaRPr>
          </a:p>
        </p:txBody>
      </p:sp>
      <p:sp>
        <p:nvSpPr>
          <p:cNvPr id="4" name="Espace réservé du numéro de diapositive 3"/>
          <p:cNvSpPr>
            <a:spLocks noGrp="1"/>
          </p:cNvSpPr>
          <p:nvPr>
            <p:ph type="sldNum" sz="quarter" idx="10"/>
          </p:nvPr>
        </p:nvSpPr>
        <p:spPr/>
        <p:txBody>
          <a:bodyPr/>
          <a:lstStyle/>
          <a:p>
            <a:fld id="{787691F1-964E-4E27-9A07-327281894A65}" type="slidenum">
              <a:rPr lang="fr-CA" smtClean="0"/>
              <a:t>8</a:t>
            </a:fld>
            <a:endParaRPr lang="fr-CA"/>
          </a:p>
        </p:txBody>
      </p:sp>
    </p:spTree>
    <p:extLst>
      <p:ext uri="{BB962C8B-B14F-4D97-AF65-F5344CB8AC3E}">
        <p14:creationId xmlns:p14="http://schemas.microsoft.com/office/powerpoint/2010/main" val="785890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466725"/>
            <a:ext cx="5584825" cy="3141663"/>
          </a:xfrm>
        </p:spPr>
      </p:sp>
      <p:sp>
        <p:nvSpPr>
          <p:cNvPr id="3" name="Espace réservé des notes 2"/>
          <p:cNvSpPr>
            <a:spLocks noGrp="1"/>
          </p:cNvSpPr>
          <p:nvPr>
            <p:ph type="body" idx="1"/>
          </p:nvPr>
        </p:nvSpPr>
        <p:spPr/>
        <p:txBody>
          <a:bodyPr/>
          <a:lstStyle/>
          <a:p>
            <a:pPr>
              <a:spcAft>
                <a:spcPts val="612"/>
              </a:spcAft>
              <a:defRPr/>
            </a:pPr>
            <a:r>
              <a:rPr lang="fr-CA" b="1" kern="1200" cap="small">
                <a:solidFill>
                  <a:schemeClr val="tx1"/>
                </a:solidFill>
                <a:effectLst/>
                <a:ea typeface="+mn-ea"/>
                <a:cs typeface="+mn-cs"/>
              </a:rPr>
              <a:t>Animation </a:t>
            </a:r>
            <a:r>
              <a:rPr lang="fr-CA" b="1" cap="small"/>
              <a:t>suggérée</a:t>
            </a:r>
            <a:r>
              <a:rPr lang="fr-CA" b="1" kern="1200" cap="small">
                <a:solidFill>
                  <a:schemeClr val="tx1"/>
                </a:solidFill>
                <a:effectLst/>
                <a:ea typeface="+mn-ea"/>
                <a:cs typeface="+mn-cs"/>
              </a:rPr>
              <a:t> :</a:t>
            </a:r>
            <a:endParaRPr lang="fr-CA" baseline="0"/>
          </a:p>
          <a:p>
            <a:pPr>
              <a:spcAft>
                <a:spcPts val="612"/>
              </a:spcAft>
            </a:pPr>
            <a:r>
              <a:rPr lang="fr-CA" kern="1200">
                <a:solidFill>
                  <a:schemeClr val="tx1"/>
                </a:solidFill>
                <a:effectLst/>
                <a:ea typeface="+mn-ea"/>
                <a:cs typeface="+mn-cs"/>
              </a:rPr>
              <a:t>Il s’agit de la </a:t>
            </a:r>
            <a:r>
              <a:rPr lang="fr-CA" i="1" kern="1200">
                <a:solidFill>
                  <a:schemeClr val="tx1"/>
                </a:solidFill>
                <a:effectLst/>
                <a:ea typeface="+mn-ea"/>
                <a:cs typeface="+mn-cs"/>
              </a:rPr>
              <a:t>Charte des droits et libertés de la personne</a:t>
            </a:r>
            <a:r>
              <a:rPr lang="fr-CA" kern="1200">
                <a:solidFill>
                  <a:schemeClr val="tx1"/>
                </a:solidFill>
                <a:effectLst/>
                <a:ea typeface="+mn-ea"/>
                <a:cs typeface="+mn-cs"/>
              </a:rPr>
              <a:t> et de la </a:t>
            </a:r>
            <a:r>
              <a:rPr lang="fr-CA" i="1" kern="1200">
                <a:solidFill>
                  <a:schemeClr val="tx1"/>
                </a:solidFill>
                <a:effectLst/>
                <a:ea typeface="+mn-ea"/>
                <a:cs typeface="+mn-cs"/>
              </a:rPr>
              <a:t>Charte canadienne des droits et libertés</a:t>
            </a:r>
            <a:r>
              <a:rPr lang="fr-CA" kern="1200">
                <a:solidFill>
                  <a:schemeClr val="tx1"/>
                </a:solidFill>
                <a:effectLst/>
                <a:ea typeface="+mn-ea"/>
                <a:cs typeface="+mn-cs"/>
              </a:rPr>
              <a:t>. </a:t>
            </a:r>
          </a:p>
          <a:p>
            <a:pPr>
              <a:spcAft>
                <a:spcPts val="612"/>
              </a:spcAft>
            </a:pPr>
            <a:r>
              <a:rPr lang="fr-CA" kern="1200">
                <a:solidFill>
                  <a:schemeClr val="tx1"/>
                </a:solidFill>
                <a:effectLst/>
                <a:ea typeface="+mn-ea"/>
                <a:cs typeface="+mn-cs"/>
              </a:rPr>
              <a:t>Ces chartes ont préséance sur les autres lois du Québec et du Canada. </a:t>
            </a:r>
            <a:r>
              <a:rPr lang="fr-FR" b="0" i="0" kern="1200">
                <a:solidFill>
                  <a:schemeClr val="tx1"/>
                </a:solidFill>
                <a:effectLst/>
                <a:ea typeface="+mn-ea"/>
                <a:cs typeface="+mn-cs"/>
              </a:rPr>
              <a:t>Cela veut dire que les gouvernements doivent tenir compte de ces chartes et des droits fondamentaux qu’ils garantissent lorsqu’ils écrivent toutes leurs lois et toutes leurs politiques.</a:t>
            </a:r>
            <a:endParaRPr lang="fr-CA" kern="1200">
              <a:solidFill>
                <a:schemeClr val="tx1"/>
              </a:solidFill>
              <a:effectLst/>
              <a:ea typeface="+mn-ea"/>
              <a:cs typeface="+mn-cs"/>
            </a:endParaRPr>
          </a:p>
          <a:p>
            <a:pPr>
              <a:spcAft>
                <a:spcPts val="612"/>
              </a:spcAft>
            </a:pPr>
            <a:r>
              <a:rPr lang="fr-CA" kern="1200">
                <a:solidFill>
                  <a:schemeClr val="tx1"/>
                </a:solidFill>
                <a:effectLst/>
                <a:ea typeface="+mn-ea"/>
                <a:cs typeface="+mn-cs"/>
              </a:rPr>
              <a:t>Puisque le droit de vote est protégé par les chartes, les citoyennes et les citoyens peuvent voter librement et en toute sécurité au Canada et au Québec. </a:t>
            </a:r>
          </a:p>
          <a:p>
            <a:pPr marL="174982" indent="-174982">
              <a:buFont typeface="Arial" panose="020B0604020202020204" pitchFamily="34" charset="0"/>
              <a:buChar char="•"/>
            </a:pPr>
            <a:r>
              <a:rPr lang="fr-CA" b="1" kern="1200">
                <a:solidFill>
                  <a:schemeClr val="tx1"/>
                </a:solidFill>
                <a:effectLst/>
                <a:ea typeface="+mn-ea"/>
                <a:cs typeface="+mn-cs"/>
              </a:rPr>
              <a:t>Ton vote est secret </a:t>
            </a:r>
            <a:r>
              <a:rPr lang="fr-CA" kern="1200">
                <a:solidFill>
                  <a:schemeClr val="tx1"/>
                </a:solidFill>
                <a:effectLst/>
                <a:ea typeface="+mn-ea"/>
                <a:cs typeface="+mn-cs"/>
              </a:rPr>
              <a:t>: personne ne sait pour qui tu as voté et personne ne peut te forcer à dire pour qui tu as voté. </a:t>
            </a:r>
          </a:p>
          <a:p>
            <a:pPr marL="174982" indent="-174982">
              <a:buFont typeface="Arial" panose="020B0604020202020204" pitchFamily="34" charset="0"/>
              <a:buChar char="•"/>
            </a:pPr>
            <a:r>
              <a:rPr lang="fr-CA" b="1" kern="1200">
                <a:solidFill>
                  <a:schemeClr val="tx1"/>
                </a:solidFill>
                <a:effectLst/>
                <a:ea typeface="+mn-ea"/>
                <a:cs typeface="+mn-cs"/>
              </a:rPr>
              <a:t>Ton vote t’appartient </a:t>
            </a:r>
            <a:r>
              <a:rPr lang="fr-CA" kern="1200">
                <a:solidFill>
                  <a:schemeClr val="tx1"/>
                </a:solidFill>
                <a:effectLst/>
                <a:ea typeface="+mn-ea"/>
                <a:cs typeface="+mn-cs"/>
              </a:rPr>
              <a:t>: tu décides pour qui voter, personne ne peut influencer ton choix. </a:t>
            </a:r>
          </a:p>
          <a:p>
            <a:endParaRPr lang="fr-CA" kern="1200">
              <a:solidFill>
                <a:schemeClr val="tx1"/>
              </a:solidFill>
              <a:effectLst/>
              <a:ea typeface="+mn-ea"/>
              <a:cs typeface="+mn-cs"/>
            </a:endParaRPr>
          </a:p>
          <a:p>
            <a:r>
              <a:rPr lang="fr-CA" b="1" kern="1200" cap="small" baseline="0">
                <a:solidFill>
                  <a:schemeClr val="tx1"/>
                </a:solidFill>
                <a:effectLst/>
                <a:ea typeface="+mn-ea"/>
                <a:cs typeface="+mn-cs"/>
              </a:rPr>
              <a:t>Information complémentaire sur les chartes : </a:t>
            </a:r>
            <a:r>
              <a:rPr lang="fr-CA" kern="1200" cap="small" baseline="0">
                <a:solidFill>
                  <a:schemeClr val="tx1"/>
                </a:solidFill>
                <a:effectLst/>
                <a:ea typeface="+mn-ea"/>
                <a:cs typeface="+mn-cs"/>
              </a:rPr>
              <a:t>voir l’annexe du cahier d’enseignement</a:t>
            </a:r>
            <a:endParaRPr lang="fr-CA" sz="1000" b="1">
              <a:ea typeface="Calibri" panose="020F0502020204030204" pitchFamily="34" charset="0"/>
              <a:cs typeface="Times New Roman" panose="02020603050405020304" pitchFamily="18" charset="0"/>
            </a:endParaRPr>
          </a:p>
          <a:p>
            <a:endParaRPr lang="fr-CA" kern="1200">
              <a:solidFill>
                <a:schemeClr val="tx1"/>
              </a:solidFill>
              <a:effectLst/>
              <a:ea typeface="+mn-ea"/>
              <a:cs typeface="+mn-cs"/>
            </a:endParaRPr>
          </a:p>
        </p:txBody>
      </p:sp>
      <p:sp>
        <p:nvSpPr>
          <p:cNvPr id="4" name="Espace réservé du numéro de diapositive 3"/>
          <p:cNvSpPr>
            <a:spLocks noGrp="1"/>
          </p:cNvSpPr>
          <p:nvPr>
            <p:ph type="sldNum" sz="quarter" idx="5"/>
          </p:nvPr>
        </p:nvSpPr>
        <p:spPr/>
        <p:txBody>
          <a:bodyPr/>
          <a:lstStyle/>
          <a:p>
            <a:fld id="{787691F1-964E-4E27-9A07-327281894A65}" type="slidenum">
              <a:rPr lang="fr-CA" smtClean="0"/>
              <a:t>9</a:t>
            </a:fld>
            <a:endParaRPr lang="fr-CA"/>
          </a:p>
        </p:txBody>
      </p:sp>
    </p:spTree>
    <p:extLst>
      <p:ext uri="{BB962C8B-B14F-4D97-AF65-F5344CB8AC3E}">
        <p14:creationId xmlns:p14="http://schemas.microsoft.com/office/powerpoint/2010/main" val="7000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AC3407-9123-4841-870E-E7E4BB6C0D2C}"/>
              </a:ext>
            </a:extLst>
          </p:cNvPr>
          <p:cNvSpPr/>
          <p:nvPr userDrawn="1"/>
        </p:nvSpPr>
        <p:spPr>
          <a:xfrm>
            <a:off x="0" y="1"/>
            <a:ext cx="9144000" cy="1026942"/>
          </a:xfrm>
          <a:prstGeom prst="rect">
            <a:avLst/>
          </a:prstGeom>
          <a:solidFill>
            <a:srgbClr val="FFFD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re 6">
            <a:extLst>
              <a:ext uri="{FF2B5EF4-FFF2-40B4-BE49-F238E27FC236}">
                <a16:creationId xmlns:a16="http://schemas.microsoft.com/office/drawing/2014/main" id="{D524C4DE-B0F6-6745-A4FA-52DCF76ED0DA}"/>
              </a:ext>
            </a:extLst>
          </p:cNvPr>
          <p:cNvSpPr>
            <a:spLocks noGrp="1"/>
          </p:cNvSpPr>
          <p:nvPr>
            <p:ph type="title"/>
          </p:nvPr>
        </p:nvSpPr>
        <p:spPr>
          <a:xfrm>
            <a:off x="870927" y="404939"/>
            <a:ext cx="7468088" cy="622004"/>
          </a:xfrm>
          <a:prstGeom prst="rect">
            <a:avLst/>
          </a:prstGeom>
        </p:spPr>
        <p:txBody>
          <a:bodyPr/>
          <a:lstStyle>
            <a:lvl1pPr algn="l">
              <a:defRPr sz="3000" b="1" i="0">
                <a:latin typeface="Helvetica" pitchFamily="2" charset="0"/>
              </a:defRPr>
            </a:lvl1pPr>
          </a:lstStyle>
          <a:p>
            <a:endParaRPr lang="fr-FR"/>
          </a:p>
        </p:txBody>
      </p:sp>
      <p:sp>
        <p:nvSpPr>
          <p:cNvPr id="10" name="Espace réservé du texte 9">
            <a:extLst>
              <a:ext uri="{FF2B5EF4-FFF2-40B4-BE49-F238E27FC236}">
                <a16:creationId xmlns:a16="http://schemas.microsoft.com/office/drawing/2014/main" id="{C0C92C1A-88FF-A649-9922-ACF7D423ADAD}"/>
              </a:ext>
            </a:extLst>
          </p:cNvPr>
          <p:cNvSpPr>
            <a:spLocks noGrp="1"/>
          </p:cNvSpPr>
          <p:nvPr>
            <p:ph type="body" sz="quarter" idx="10"/>
          </p:nvPr>
        </p:nvSpPr>
        <p:spPr>
          <a:xfrm>
            <a:off x="870927" y="1750741"/>
            <a:ext cx="7468088" cy="2593076"/>
          </a:xfrm>
          <a:prstGeom prst="rect">
            <a:avLst/>
          </a:prstGeom>
        </p:spPr>
        <p:txBody>
          <a:bodyPr/>
          <a:lstStyle>
            <a:lvl1pPr>
              <a:lnSpc>
                <a:spcPct val="100000"/>
              </a:lnSpc>
              <a:defRPr b="0" i="0">
                <a:latin typeface="Helvetica" pitchFamily="2" charset="0"/>
              </a:defRPr>
            </a:lvl1pPr>
            <a:lvl2pPr>
              <a:lnSpc>
                <a:spcPct val="100000"/>
              </a:lnSpc>
              <a:defRPr b="0" i="0">
                <a:latin typeface="Helvetica" pitchFamily="2" charset="0"/>
              </a:defRPr>
            </a:lvl2pPr>
            <a:lvl3pPr>
              <a:lnSpc>
                <a:spcPct val="100000"/>
              </a:lnSpc>
              <a:defRPr b="0" i="0">
                <a:latin typeface="Helvetica" pitchFamily="2" charset="0"/>
              </a:defRPr>
            </a:lvl3pPr>
            <a:lvl4pPr>
              <a:lnSpc>
                <a:spcPct val="100000"/>
              </a:lnSpc>
              <a:defRPr b="0" i="0">
                <a:latin typeface="Helvetica" pitchFamily="2" charset="0"/>
              </a:defRPr>
            </a:lvl4pPr>
            <a:lvl5pPr>
              <a:lnSpc>
                <a:spcPct val="100000"/>
              </a:lnSpc>
              <a:defRPr b="0" i="0">
                <a:latin typeface="Helvetica" pitchFamily="2" charset="0"/>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Tree>
    <p:extLst>
      <p:ext uri="{BB962C8B-B14F-4D97-AF65-F5344CB8AC3E}">
        <p14:creationId xmlns:p14="http://schemas.microsoft.com/office/powerpoint/2010/main" val="1074393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486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638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9CA2B9-5519-BE45-F803-5C438AD77915}"/>
              </a:ext>
            </a:extLst>
          </p:cNvPr>
          <p:cNvPicPr>
            <a:picLocks noChangeAspect="1"/>
          </p:cNvPicPr>
          <p:nvPr userDrawn="1"/>
        </p:nvPicPr>
        <p:blipFill>
          <a:blip r:embed="rId2"/>
          <a:srcRect/>
          <a:stretch/>
        </p:blipFill>
        <p:spPr>
          <a:xfrm>
            <a:off x="5715" y="0"/>
            <a:ext cx="9132570" cy="5143500"/>
          </a:xfrm>
          <a:prstGeom prst="rect">
            <a:avLst/>
          </a:prstGeom>
        </p:spPr>
      </p:pic>
    </p:spTree>
    <p:extLst>
      <p:ext uri="{BB962C8B-B14F-4D97-AF65-F5344CB8AC3E}">
        <p14:creationId xmlns:p14="http://schemas.microsoft.com/office/powerpoint/2010/main" val="269052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0587C38-E27F-7831-F0A2-E3F1775C87A2}"/>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753723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Espace réservé du contenu 13">
            <a:extLst>
              <a:ext uri="{FF2B5EF4-FFF2-40B4-BE49-F238E27FC236}">
                <a16:creationId xmlns:a16="http://schemas.microsoft.com/office/drawing/2014/main" id="{A7FA4F94-1179-8D42-A71B-B8ABFEACE6BC}"/>
              </a:ext>
            </a:extLst>
          </p:cNvPr>
          <p:cNvSpPr>
            <a:spLocks noGrp="1"/>
          </p:cNvSpPr>
          <p:nvPr>
            <p:ph type="body" sz="quarter" idx="10" hasCustomPrompt="1"/>
          </p:nvPr>
        </p:nvSpPr>
        <p:spPr>
          <a:xfrm>
            <a:off x="870927" y="1598738"/>
            <a:ext cx="7468087" cy="2767571"/>
          </a:xfrm>
          <a:prstGeom prst="rect">
            <a:avLst/>
          </a:prstGeom>
        </p:spPr>
        <p:txBody>
          <a:bodyPr>
            <a:noAutofit/>
          </a:bodyPr>
          <a:lstStyle>
            <a:lvl1pPr>
              <a:lnSpc>
                <a:spcPct val="100000"/>
              </a:lnSpc>
              <a:defRPr sz="2400" b="0" i="0">
                <a:latin typeface="Helvetica" pitchFamily="2" charset="0"/>
              </a:defRPr>
            </a:lvl1pPr>
          </a:lstStyle>
          <a:p>
            <a:pPr marL="0" indent="0">
              <a:buNone/>
            </a:pPr>
            <a:r>
              <a:rPr lang="fr-FR" dirty="0"/>
              <a:t>Le peuple choisit ses représentants (députés) qui décident en son nom.</a:t>
            </a:r>
          </a:p>
        </p:txBody>
      </p:sp>
      <p:sp>
        <p:nvSpPr>
          <p:cNvPr id="10" name="Rectangle 9">
            <a:extLst>
              <a:ext uri="{FF2B5EF4-FFF2-40B4-BE49-F238E27FC236}">
                <a16:creationId xmlns:a16="http://schemas.microsoft.com/office/drawing/2014/main" id="{4D7B9FEF-6D6C-FF44-B756-98CDE8D2033A}"/>
              </a:ext>
            </a:extLst>
          </p:cNvPr>
          <p:cNvSpPr/>
          <p:nvPr userDrawn="1"/>
        </p:nvSpPr>
        <p:spPr>
          <a:xfrm>
            <a:off x="0" y="0"/>
            <a:ext cx="9144000" cy="1193799"/>
          </a:xfrm>
          <a:prstGeom prst="rect">
            <a:avLst/>
          </a:prstGeom>
          <a:solidFill>
            <a:srgbClr val="FFFD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itre 6">
            <a:extLst>
              <a:ext uri="{FF2B5EF4-FFF2-40B4-BE49-F238E27FC236}">
                <a16:creationId xmlns:a16="http://schemas.microsoft.com/office/drawing/2014/main" id="{AC2D4909-4DE1-E647-926C-787A113593A8}"/>
              </a:ext>
            </a:extLst>
          </p:cNvPr>
          <p:cNvSpPr>
            <a:spLocks noGrp="1"/>
          </p:cNvSpPr>
          <p:nvPr>
            <p:ph type="title"/>
          </p:nvPr>
        </p:nvSpPr>
        <p:spPr>
          <a:xfrm>
            <a:off x="870926" y="404939"/>
            <a:ext cx="7468087" cy="622004"/>
          </a:xfrm>
          <a:prstGeom prst="rect">
            <a:avLst/>
          </a:prstGeom>
        </p:spPr>
        <p:txBody>
          <a:bodyPr/>
          <a:lstStyle>
            <a:lvl1pPr algn="l">
              <a:lnSpc>
                <a:spcPct val="100000"/>
              </a:lnSpc>
              <a:defRPr sz="3000" b="1" i="0" baseline="0">
                <a:latin typeface="Helvetica" pitchFamily="2" charset="0"/>
              </a:defRPr>
            </a:lvl1pPr>
          </a:lstStyle>
          <a:p>
            <a:endParaRPr lang="fr-FR" dirty="0"/>
          </a:p>
        </p:txBody>
      </p:sp>
    </p:spTree>
    <p:extLst>
      <p:ext uri="{BB962C8B-B14F-4D97-AF65-F5344CB8AC3E}">
        <p14:creationId xmlns:p14="http://schemas.microsoft.com/office/powerpoint/2010/main" val="2983000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0D35DC-8EBB-9E13-D011-08B1EA761B5D}"/>
              </a:ext>
            </a:extLst>
          </p:cNvPr>
          <p:cNvSpPr/>
          <p:nvPr userDrawn="1"/>
        </p:nvSpPr>
        <p:spPr>
          <a:xfrm>
            <a:off x="0" y="0"/>
            <a:ext cx="9144000" cy="1193799"/>
          </a:xfrm>
          <a:prstGeom prst="rect">
            <a:avLst/>
          </a:prstGeom>
          <a:solidFill>
            <a:srgbClr val="7DFA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32627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rgbClr val="FFFD82"/>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20D1B104-BADE-354E-87B7-F7114F70FF61}"/>
              </a:ext>
            </a:extLst>
          </p:cNvPr>
          <p:cNvSpPr>
            <a:spLocks noGrp="1"/>
          </p:cNvSpPr>
          <p:nvPr>
            <p:ph type="title"/>
          </p:nvPr>
        </p:nvSpPr>
        <p:spPr>
          <a:xfrm>
            <a:off x="870927" y="404939"/>
            <a:ext cx="7468088" cy="622004"/>
          </a:xfrm>
          <a:prstGeom prst="rect">
            <a:avLst/>
          </a:prstGeom>
        </p:spPr>
        <p:txBody>
          <a:bodyPr/>
          <a:lstStyle>
            <a:lvl1pPr algn="l">
              <a:defRPr sz="3000" b="1" i="0">
                <a:latin typeface="Helvetica" pitchFamily="2" charset="0"/>
              </a:defRPr>
            </a:lvl1pPr>
          </a:lstStyle>
          <a:p>
            <a:endParaRPr lang="fr-FR"/>
          </a:p>
        </p:txBody>
      </p:sp>
    </p:spTree>
    <p:extLst>
      <p:ext uri="{BB962C8B-B14F-4D97-AF65-F5344CB8AC3E}">
        <p14:creationId xmlns:p14="http://schemas.microsoft.com/office/powerpoint/2010/main" val="6291288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681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71" r:id="rId5"/>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46430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026069"/>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54BCEB-2994-B445-8E22-2BD44411CD4C}"/>
              </a:ext>
            </a:extLst>
          </p:cNvPr>
          <p:cNvSpPr/>
          <p:nvPr userDrawn="1"/>
        </p:nvSpPr>
        <p:spPr>
          <a:xfrm>
            <a:off x="0" y="1"/>
            <a:ext cx="9144000" cy="5143499"/>
          </a:xfrm>
          <a:prstGeom prst="rect">
            <a:avLst/>
          </a:prstGeom>
          <a:solidFill>
            <a:srgbClr val="FFFD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36529010"/>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image" Target="../media/image12.emf"/><Relationship Id="rId3" Type="http://schemas.openxmlformats.org/officeDocument/2006/relationships/tags" Target="../tags/tag31.xml"/><Relationship Id="rId21" Type="http://schemas.openxmlformats.org/officeDocument/2006/relationships/notesSlide" Target="../notesSlides/notesSlide10.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image" Target="../media/image11.emf"/><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image" Target="../media/image10.emf"/><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image" Target="../media/image9.emf"/><Relationship Id="rId10" Type="http://schemas.openxmlformats.org/officeDocument/2006/relationships/tags" Target="../tags/tag38.xml"/><Relationship Id="rId19" Type="http://schemas.openxmlformats.org/officeDocument/2006/relationships/tags" Target="../tags/tag47.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image" Target="../media/image8.png"/><Relationship Id="rId27"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tags" Target="../tags/tag50.xml"/><Relationship Id="rId7" Type="http://schemas.openxmlformats.org/officeDocument/2006/relationships/image" Target="../media/image14.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11.xml"/><Relationship Id="rId5" Type="http://schemas.openxmlformats.org/officeDocument/2006/relationships/slideLayout" Target="../slideLayouts/slideLayout6.xml"/><Relationship Id="rId4" Type="http://schemas.openxmlformats.org/officeDocument/2006/relationships/tags" Target="../tags/tag5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5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5.xml"/><Relationship Id="rId7" Type="http://schemas.openxmlformats.org/officeDocument/2006/relationships/image" Target="../media/image17.emf"/><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56.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1.jpeg"/><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66.xml"/><Relationship Id="rId7" Type="http://schemas.openxmlformats.org/officeDocument/2006/relationships/slideLayout" Target="../slideLayouts/slideLayout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10" Type="http://schemas.openxmlformats.org/officeDocument/2006/relationships/image" Target="../media/image23.png"/><Relationship Id="rId4" Type="http://schemas.openxmlformats.org/officeDocument/2006/relationships/tags" Target="../tags/tag67.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slideLayout" Target="../slideLayouts/slideLayout6.xml"/><Relationship Id="rId3" Type="http://schemas.openxmlformats.org/officeDocument/2006/relationships/tags" Target="../tags/tag73.xml"/><Relationship Id="rId21" Type="http://schemas.openxmlformats.org/officeDocument/2006/relationships/image" Target="../media/image26.svg"/><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5" Type="http://schemas.openxmlformats.org/officeDocument/2006/relationships/image" Target="../media/image30.svg"/><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image" Target="../media/image25.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image" Target="../media/image29.png"/><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image" Target="../media/image28.svg"/><Relationship Id="rId10" Type="http://schemas.openxmlformats.org/officeDocument/2006/relationships/tags" Target="../tags/tag80.xml"/><Relationship Id="rId19" Type="http://schemas.openxmlformats.org/officeDocument/2006/relationships/notesSlide" Target="../notesSlides/notesSlide19.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91.xml"/><Relationship Id="rId7" Type="http://schemas.openxmlformats.org/officeDocument/2006/relationships/notesSlide" Target="../notesSlides/notesSlide2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6.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23.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22.png"/><Relationship Id="rId5" Type="http://schemas.openxmlformats.org/officeDocument/2006/relationships/notesSlide" Target="../notesSlides/notesSlide22.xml"/><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99.xml"/><Relationship Id="rId7" Type="http://schemas.openxmlformats.org/officeDocument/2006/relationships/slideLayout" Target="../slideLayouts/slideLayout6.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5" Type="http://schemas.openxmlformats.org/officeDocument/2006/relationships/tags" Target="../tags/tag101.xml"/><Relationship Id="rId10" Type="http://schemas.openxmlformats.org/officeDocument/2006/relationships/image" Target="../media/image35.png"/><Relationship Id="rId4" Type="http://schemas.openxmlformats.org/officeDocument/2006/relationships/tags" Target="../tags/tag100.xml"/><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05.xml"/><Relationship Id="rId7" Type="http://schemas.openxmlformats.org/officeDocument/2006/relationships/notesSlide" Target="../notesSlides/notesSlide24.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Layout" Target="../slideLayouts/slideLayout6.xml"/><Relationship Id="rId5" Type="http://schemas.openxmlformats.org/officeDocument/2006/relationships/tags" Target="../tags/tag107.xml"/><Relationship Id="rId4" Type="http://schemas.openxmlformats.org/officeDocument/2006/relationships/tags" Target="../tags/tag106.xml"/><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110.xml"/><Relationship Id="rId7" Type="http://schemas.openxmlformats.org/officeDocument/2006/relationships/slideLayout" Target="../slideLayouts/slideLayout6.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10" Type="http://schemas.openxmlformats.org/officeDocument/2006/relationships/image" Target="../media/image39.png"/><Relationship Id="rId4" Type="http://schemas.openxmlformats.org/officeDocument/2006/relationships/tags" Target="../tags/tag111.xml"/><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6.xml"/><Relationship Id="rId1" Type="http://schemas.openxmlformats.org/officeDocument/2006/relationships/tags" Target="../tags/tag115.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41.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42.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43.emf"/><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12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130.xml"/><Relationship Id="rId7" Type="http://schemas.openxmlformats.org/officeDocument/2006/relationships/slideLayout" Target="../slideLayouts/slideLayout6.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4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notesSlide" Target="../notesSlides/notesSlide36.xml"/><Relationship Id="rId5" Type="http://schemas.openxmlformats.org/officeDocument/2006/relationships/slideLayout" Target="../slideLayouts/slideLayout6.xml"/><Relationship Id="rId4" Type="http://schemas.openxmlformats.org/officeDocument/2006/relationships/tags" Target="../tags/tag139.xml"/></Relationships>
</file>

<file path=ppt/slides/_rels/slide37.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tags" Target="../tags/tag142.xml"/><Relationship Id="rId7" Type="http://schemas.openxmlformats.org/officeDocument/2006/relationships/image" Target="../media/image47.emf"/><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notesSlide" Target="../notesSlides/notesSlide37.xml"/><Relationship Id="rId5" Type="http://schemas.openxmlformats.org/officeDocument/2006/relationships/slideLayout" Target="../slideLayouts/slideLayout6.xml"/><Relationship Id="rId4" Type="http://schemas.openxmlformats.org/officeDocument/2006/relationships/tags" Target="../tags/tag143.xml"/><Relationship Id="rId9" Type="http://schemas.openxmlformats.org/officeDocument/2006/relationships/image" Target="../media/image49.jp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46.xml"/><Relationship Id="rId7" Type="http://schemas.openxmlformats.org/officeDocument/2006/relationships/notesSlide" Target="../notesSlides/notesSlide38.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slideLayout" Target="../slideLayouts/slideLayout6.xml"/><Relationship Id="rId5" Type="http://schemas.openxmlformats.org/officeDocument/2006/relationships/tags" Target="../tags/tag148.xml"/><Relationship Id="rId4" Type="http://schemas.openxmlformats.org/officeDocument/2006/relationships/tags" Target="../tags/tag147.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openxmlformats.org/officeDocument/2006/relationships/tags" Target="../tags/tag151.xml"/><Relationship Id="rId7" Type="http://schemas.openxmlformats.org/officeDocument/2006/relationships/slideLayout" Target="../slideLayouts/slideLayout6.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image" Target="../media/image53.png"/><Relationship Id="rId5" Type="http://schemas.openxmlformats.org/officeDocument/2006/relationships/tags" Target="../tags/tag153.xml"/><Relationship Id="rId10" Type="http://schemas.openxmlformats.org/officeDocument/2006/relationships/image" Target="../media/image52.png"/><Relationship Id="rId4" Type="http://schemas.openxmlformats.org/officeDocument/2006/relationships/tags" Target="../tags/tag152.xml"/><Relationship Id="rId9" Type="http://schemas.openxmlformats.org/officeDocument/2006/relationships/image" Target="../media/image51.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image" Target="../media/image54.jpg"/><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40.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6.xml"/><Relationship Id="rId5" Type="http://schemas.openxmlformats.org/officeDocument/2006/relationships/tags" Target="../tags/tag159.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s>
</file>

<file path=ppt/slides/_rels/slide41.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image" Target="../media/image57.png"/><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image" Target="../media/image56.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image" Target="../media/image55.png"/><Relationship Id="rId5" Type="http://schemas.openxmlformats.org/officeDocument/2006/relationships/tags" Target="../tags/tag169.xml"/><Relationship Id="rId15" Type="http://schemas.openxmlformats.org/officeDocument/2006/relationships/image" Target="../media/image59.emf"/><Relationship Id="rId10" Type="http://schemas.openxmlformats.org/officeDocument/2006/relationships/notesSlide" Target="../notesSlides/notesSlide41.xml"/><Relationship Id="rId4" Type="http://schemas.openxmlformats.org/officeDocument/2006/relationships/tags" Target="../tags/tag168.xml"/><Relationship Id="rId9" Type="http://schemas.openxmlformats.org/officeDocument/2006/relationships/slideLayout" Target="../slideLayouts/slideLayout6.xml"/><Relationship Id="rId14" Type="http://schemas.openxmlformats.org/officeDocument/2006/relationships/image" Target="../media/image58.emf"/></Relationships>
</file>

<file path=ppt/slides/_rels/slide42.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60.png"/><Relationship Id="rId5" Type="http://schemas.openxmlformats.org/officeDocument/2006/relationships/notesSlide" Target="../notesSlides/notesSlide42.xml"/><Relationship Id="rId4"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178.xml"/><Relationship Id="rId7" Type="http://schemas.openxmlformats.org/officeDocument/2006/relationships/slideLayout" Target="../slideLayouts/slideLayout6.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image" Target="../media/image63.jpeg"/><Relationship Id="rId5" Type="http://schemas.openxmlformats.org/officeDocument/2006/relationships/tags" Target="../tags/tag180.xml"/><Relationship Id="rId10" Type="http://schemas.openxmlformats.org/officeDocument/2006/relationships/image" Target="../media/image62.jpeg"/><Relationship Id="rId4" Type="http://schemas.openxmlformats.org/officeDocument/2006/relationships/tags" Target="../tags/tag179.xml"/><Relationship Id="rId9"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184.xml"/><Relationship Id="rId7" Type="http://schemas.openxmlformats.org/officeDocument/2006/relationships/image" Target="../media/image64.pn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notesSlide" Target="../notesSlides/notesSlide44.xml"/><Relationship Id="rId5" Type="http://schemas.openxmlformats.org/officeDocument/2006/relationships/slideLayout" Target="../slideLayouts/slideLayout6.xml"/><Relationship Id="rId4" Type="http://schemas.openxmlformats.org/officeDocument/2006/relationships/tags" Target="../tags/tag185.xml"/></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69.png"/><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image" Target="../media/image68.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image" Target="../media/image67.png"/><Relationship Id="rId5" Type="http://schemas.openxmlformats.org/officeDocument/2006/relationships/tags" Target="../tags/tag190.xml"/><Relationship Id="rId10" Type="http://schemas.openxmlformats.org/officeDocument/2006/relationships/image" Target="../media/image66.png"/><Relationship Id="rId4" Type="http://schemas.openxmlformats.org/officeDocument/2006/relationships/tags" Target="../tags/tag189.xml"/><Relationship Id="rId9" Type="http://schemas.openxmlformats.org/officeDocument/2006/relationships/notesSlide" Target="../notesSlides/notesSlide45.xml"/><Relationship Id="rId1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71.png"/><Relationship Id="rId5" Type="http://schemas.openxmlformats.org/officeDocument/2006/relationships/notesSlide" Target="../notesSlides/notesSlide46.xml"/><Relationship Id="rId4"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198.xml"/><Relationship Id="rId7" Type="http://schemas.openxmlformats.org/officeDocument/2006/relationships/image" Target="../media/image72.jpe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notesSlide" Target="../notesSlides/notesSlide47.xml"/><Relationship Id="rId5" Type="http://schemas.openxmlformats.org/officeDocument/2006/relationships/slideLayout" Target="../slideLayouts/slideLayout6.xml"/><Relationship Id="rId4" Type="http://schemas.openxmlformats.org/officeDocument/2006/relationships/tags" Target="../tags/tag19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00.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01.xml"/><Relationship Id="rId5" Type="http://schemas.openxmlformats.org/officeDocument/2006/relationships/image" Target="../media/image75.jp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xml"/><Relationship Id="rId7" Type="http://schemas.openxmlformats.org/officeDocument/2006/relationships/notesSlide" Target="../notesSlides/notesSlide5.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6.xml"/><Relationship Id="rId5" Type="http://schemas.openxmlformats.org/officeDocument/2006/relationships/tags" Target="../tags/tag10.xml"/><Relationship Id="rId4"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02.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03.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6.xml"/><Relationship Id="rId1" Type="http://schemas.openxmlformats.org/officeDocument/2006/relationships/tags" Target="../tags/tag205.xml"/><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notesSlide" Target="../notesSlides/notesSlide54.xml"/><Relationship Id="rId5" Type="http://schemas.openxmlformats.org/officeDocument/2006/relationships/slideLayout" Target="../slideLayouts/slideLayout2.xml"/><Relationship Id="rId4" Type="http://schemas.openxmlformats.org/officeDocument/2006/relationships/tags" Target="../tags/tag21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12.xml"/><Relationship Id="rId1" Type="http://schemas.openxmlformats.org/officeDocument/2006/relationships/tags" Target="../tags/tag211.xml"/><Relationship Id="rId5" Type="http://schemas.openxmlformats.org/officeDocument/2006/relationships/image" Target="../media/image4.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tags" Target="../tags/tag215.xml"/><Relationship Id="rId7" Type="http://schemas.openxmlformats.org/officeDocument/2006/relationships/image" Target="../media/image79.pn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notesSlide" Target="../notesSlides/notesSlide56.xml"/><Relationship Id="rId5" Type="http://schemas.openxmlformats.org/officeDocument/2006/relationships/slideLayout" Target="../slideLayouts/slideLayout6.xml"/><Relationship Id="rId4" Type="http://schemas.openxmlformats.org/officeDocument/2006/relationships/tags" Target="../tags/tag216.xml"/></Relationships>
</file>

<file path=ppt/slides/_rels/slide57.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tags" Target="../tags/tag219.xml"/><Relationship Id="rId7" Type="http://schemas.openxmlformats.org/officeDocument/2006/relationships/notesSlide" Target="../notesSlides/notesSlide57.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slideLayout" Target="../slideLayouts/slideLayout2.xml"/><Relationship Id="rId5" Type="http://schemas.openxmlformats.org/officeDocument/2006/relationships/tags" Target="../tags/tag221.xml"/><Relationship Id="rId4" Type="http://schemas.openxmlformats.org/officeDocument/2006/relationships/tags" Target="../tags/tag220.xml"/></Relationships>
</file>

<file path=ppt/slides/_rels/slide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16.xml"/><Relationship Id="rId7" Type="http://schemas.openxmlformats.org/officeDocument/2006/relationships/slideLayout" Target="../slideLayouts/slideLayout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tags" Target="../tags/tag23.xml"/></Relationships>
</file>

<file path=ppt/slides/_rels/slide9.xml.rels><?xml version="1.0" encoding="UTF-8" standalone="yes"?>
<Relationships xmlns="http://schemas.openxmlformats.org/package/2006/relationships"><Relationship Id="rId8" Type="http://schemas.openxmlformats.org/officeDocument/2006/relationships/hyperlink" Target="http://www.yvarcanada.com/wp-content/uploads/2011/10/YVAR_Charte1.jpg" TargetMode="External"/><Relationship Id="rId3" Type="http://schemas.openxmlformats.org/officeDocument/2006/relationships/tags" Target="../tags/tag26.xml"/><Relationship Id="rId7" Type="http://schemas.openxmlformats.org/officeDocument/2006/relationships/notesSlide" Target="../notesSlides/notesSlide9.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6.xml"/><Relationship Id="rId11" Type="http://schemas.openxmlformats.org/officeDocument/2006/relationships/image" Target="../media/image7.png"/><Relationship Id="rId5" Type="http://schemas.openxmlformats.org/officeDocument/2006/relationships/tags" Target="../tags/tag28.xml"/><Relationship Id="rId10" Type="http://schemas.openxmlformats.org/officeDocument/2006/relationships/hyperlink" Target="http://legisquebec.gouv.qc.ca/fr/showdoc/cs/C-12" TargetMode="External"/><Relationship Id="rId4" Type="http://schemas.openxmlformats.org/officeDocument/2006/relationships/tags" Target="../tags/tag27.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41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9E55C045-1627-4D01-B37A-3DE7D3A73B93}"/>
              </a:ext>
            </a:extLst>
          </p:cNvPr>
          <p:cNvSpPr/>
          <p:nvPr>
            <p:custDataLst>
              <p:tags r:id="rId1"/>
            </p:custDataLst>
          </p:nvPr>
        </p:nvSpPr>
        <p:spPr>
          <a:xfrm>
            <a:off x="1009210" y="1396746"/>
            <a:ext cx="1626595" cy="1626595"/>
          </a:xfrm>
          <a:prstGeom prst="ellipse">
            <a:avLst/>
          </a:prstGeom>
          <a:solidFill>
            <a:srgbClr val="E1FFF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Ellipse 5">
            <a:extLst>
              <a:ext uri="{FF2B5EF4-FFF2-40B4-BE49-F238E27FC236}">
                <a16:creationId xmlns:a16="http://schemas.microsoft.com/office/drawing/2014/main" id="{1E5D8ED9-37D0-4341-B6A6-7E3B4AD37BC9}"/>
              </a:ext>
            </a:extLst>
          </p:cNvPr>
          <p:cNvSpPr/>
          <p:nvPr>
            <p:custDataLst>
              <p:tags r:id="rId2"/>
            </p:custDataLst>
          </p:nvPr>
        </p:nvSpPr>
        <p:spPr>
          <a:xfrm>
            <a:off x="3698532" y="1396746"/>
            <a:ext cx="1626595" cy="1626595"/>
          </a:xfrm>
          <a:prstGeom prst="ellipse">
            <a:avLst/>
          </a:prstGeom>
          <a:solidFill>
            <a:srgbClr val="E1FFF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7" name="Image 6">
            <a:extLst>
              <a:ext uri="{FF2B5EF4-FFF2-40B4-BE49-F238E27FC236}">
                <a16:creationId xmlns:a16="http://schemas.microsoft.com/office/drawing/2014/main" id="{5F5DB4B3-F82C-46A2-8B2F-9BC98BCF9C41}"/>
              </a:ext>
            </a:extLst>
          </p:cNvPr>
          <p:cNvPicPr>
            <a:picLocks noChangeAspect="1"/>
          </p:cNvPicPr>
          <p:nvPr>
            <p:custDataLst>
              <p:tags r:id="rId3"/>
            </p:custDataLst>
          </p:nvPr>
        </p:nvPicPr>
        <p:blipFill>
          <a:blip r:embed="rId22">
            <a:extLst>
              <a:ext uri="{28A0092B-C50C-407E-A947-70E740481C1C}">
                <a14:useLocalDpi xmlns:a14="http://schemas.microsoft.com/office/drawing/2010/main" val="0"/>
              </a:ext>
            </a:extLst>
          </a:blip>
          <a:stretch>
            <a:fillRect/>
          </a:stretch>
        </p:blipFill>
        <p:spPr>
          <a:xfrm>
            <a:off x="3973090" y="2067920"/>
            <a:ext cx="1077478" cy="702044"/>
          </a:xfrm>
          <a:prstGeom prst="rect">
            <a:avLst/>
          </a:prstGeom>
        </p:spPr>
      </p:pic>
      <p:sp>
        <p:nvSpPr>
          <p:cNvPr id="8" name="ZoneTexte 7">
            <a:extLst>
              <a:ext uri="{FF2B5EF4-FFF2-40B4-BE49-F238E27FC236}">
                <a16:creationId xmlns:a16="http://schemas.microsoft.com/office/drawing/2014/main" id="{A32D4CF0-A5B3-4C63-987F-878E7F3EBEF1}"/>
              </a:ext>
            </a:extLst>
          </p:cNvPr>
          <p:cNvSpPr txBox="1"/>
          <p:nvPr>
            <p:custDataLst>
              <p:tags r:id="rId4"/>
            </p:custDataLst>
          </p:nvPr>
        </p:nvSpPr>
        <p:spPr>
          <a:xfrm>
            <a:off x="1009210" y="1742905"/>
            <a:ext cx="1626068" cy="307777"/>
          </a:xfrm>
          <a:prstGeom prst="rect">
            <a:avLst/>
          </a:prstGeom>
          <a:noFill/>
        </p:spPr>
        <p:txBody>
          <a:bodyPr wrap="square" rtlCol="0">
            <a:spAutoFit/>
          </a:bodyPr>
          <a:lstStyle/>
          <a:p>
            <a:pPr algn="ctr"/>
            <a:r>
              <a:rPr lang="fr-CA" sz="1400" b="1">
                <a:latin typeface="Helvetica" pitchFamily="2" charset="0"/>
              </a:rPr>
              <a:t>de conscience</a:t>
            </a:r>
          </a:p>
        </p:txBody>
      </p:sp>
      <p:sp>
        <p:nvSpPr>
          <p:cNvPr id="9" name="ZoneTexte 8">
            <a:extLst>
              <a:ext uri="{FF2B5EF4-FFF2-40B4-BE49-F238E27FC236}">
                <a16:creationId xmlns:a16="http://schemas.microsoft.com/office/drawing/2014/main" id="{D4A3DBF2-910D-447E-9D54-E25904AD2ADF}"/>
              </a:ext>
            </a:extLst>
          </p:cNvPr>
          <p:cNvSpPr txBox="1"/>
          <p:nvPr>
            <p:custDataLst>
              <p:tags r:id="rId5"/>
            </p:custDataLst>
          </p:nvPr>
        </p:nvSpPr>
        <p:spPr>
          <a:xfrm>
            <a:off x="3711136" y="1742905"/>
            <a:ext cx="1601914" cy="307777"/>
          </a:xfrm>
          <a:prstGeom prst="rect">
            <a:avLst/>
          </a:prstGeom>
          <a:noFill/>
        </p:spPr>
        <p:txBody>
          <a:bodyPr wrap="square" rtlCol="0">
            <a:spAutoFit/>
          </a:bodyPr>
          <a:lstStyle/>
          <a:p>
            <a:pPr algn="ctr"/>
            <a:r>
              <a:rPr lang="fr-CA" sz="1400" b="1">
                <a:latin typeface="Helvetica" pitchFamily="2" charset="0"/>
              </a:rPr>
              <a:t>de religion</a:t>
            </a:r>
          </a:p>
        </p:txBody>
      </p:sp>
      <p:sp>
        <p:nvSpPr>
          <p:cNvPr id="10" name="Ellipse 9">
            <a:extLst>
              <a:ext uri="{FF2B5EF4-FFF2-40B4-BE49-F238E27FC236}">
                <a16:creationId xmlns:a16="http://schemas.microsoft.com/office/drawing/2014/main" id="{6E36614F-3BBC-4C7B-B5E7-106A7926E07C}"/>
              </a:ext>
            </a:extLst>
          </p:cNvPr>
          <p:cNvSpPr/>
          <p:nvPr>
            <p:custDataLst>
              <p:tags r:id="rId6"/>
            </p:custDataLst>
          </p:nvPr>
        </p:nvSpPr>
        <p:spPr>
          <a:xfrm>
            <a:off x="6357901" y="1396746"/>
            <a:ext cx="1626595" cy="1626595"/>
          </a:xfrm>
          <a:prstGeom prst="ellipse">
            <a:avLst/>
          </a:prstGeom>
          <a:solidFill>
            <a:srgbClr val="E1FFF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1" name="ZoneTexte 10">
            <a:extLst>
              <a:ext uri="{FF2B5EF4-FFF2-40B4-BE49-F238E27FC236}">
                <a16:creationId xmlns:a16="http://schemas.microsoft.com/office/drawing/2014/main" id="{CA913303-E703-4343-BD0A-D8916B872120}"/>
              </a:ext>
            </a:extLst>
          </p:cNvPr>
          <p:cNvSpPr txBox="1"/>
          <p:nvPr>
            <p:custDataLst>
              <p:tags r:id="rId7"/>
            </p:custDataLst>
          </p:nvPr>
        </p:nvSpPr>
        <p:spPr>
          <a:xfrm>
            <a:off x="6357374" y="1742905"/>
            <a:ext cx="1614518" cy="307777"/>
          </a:xfrm>
          <a:prstGeom prst="rect">
            <a:avLst/>
          </a:prstGeom>
          <a:noFill/>
        </p:spPr>
        <p:txBody>
          <a:bodyPr wrap="square" rtlCol="0">
            <a:spAutoFit/>
          </a:bodyPr>
          <a:lstStyle/>
          <a:p>
            <a:pPr algn="ctr"/>
            <a:r>
              <a:rPr lang="fr-CA" sz="1400" b="1">
                <a:latin typeface="Helvetica" pitchFamily="2" charset="0"/>
              </a:rPr>
              <a:t>d’opinion</a:t>
            </a:r>
          </a:p>
        </p:txBody>
      </p:sp>
      <p:sp>
        <p:nvSpPr>
          <p:cNvPr id="12" name="Ellipse 11">
            <a:extLst>
              <a:ext uri="{FF2B5EF4-FFF2-40B4-BE49-F238E27FC236}">
                <a16:creationId xmlns:a16="http://schemas.microsoft.com/office/drawing/2014/main" id="{EFBC5F91-4DDF-4874-B89A-B574905BDD64}"/>
              </a:ext>
            </a:extLst>
          </p:cNvPr>
          <p:cNvSpPr/>
          <p:nvPr>
            <p:custDataLst>
              <p:tags r:id="rId8"/>
            </p:custDataLst>
          </p:nvPr>
        </p:nvSpPr>
        <p:spPr>
          <a:xfrm>
            <a:off x="1009210" y="3283625"/>
            <a:ext cx="1626595" cy="1626595"/>
          </a:xfrm>
          <a:prstGeom prst="ellipse">
            <a:avLst/>
          </a:prstGeom>
          <a:solidFill>
            <a:srgbClr val="E1FFF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ZoneTexte 12">
            <a:extLst>
              <a:ext uri="{FF2B5EF4-FFF2-40B4-BE49-F238E27FC236}">
                <a16:creationId xmlns:a16="http://schemas.microsoft.com/office/drawing/2014/main" id="{3738EFB4-7635-4FB5-8972-52A3649F14A0}"/>
              </a:ext>
            </a:extLst>
          </p:cNvPr>
          <p:cNvSpPr txBox="1"/>
          <p:nvPr>
            <p:custDataLst>
              <p:tags r:id="rId9"/>
            </p:custDataLst>
          </p:nvPr>
        </p:nvSpPr>
        <p:spPr>
          <a:xfrm>
            <a:off x="1024051" y="3506674"/>
            <a:ext cx="1596912" cy="523220"/>
          </a:xfrm>
          <a:prstGeom prst="rect">
            <a:avLst/>
          </a:prstGeom>
          <a:noFill/>
        </p:spPr>
        <p:txBody>
          <a:bodyPr wrap="square" rtlCol="0">
            <a:spAutoFit/>
          </a:bodyPr>
          <a:lstStyle/>
          <a:p>
            <a:pPr algn="ctr"/>
            <a:r>
              <a:rPr lang="fr-CA" sz="1400" b="1">
                <a:latin typeface="Helvetica" pitchFamily="2" charset="0"/>
              </a:rPr>
              <a:t>de réunion </a:t>
            </a:r>
            <a:br>
              <a:rPr lang="fr-CA" sz="1400" b="1">
                <a:latin typeface="Helvetica" pitchFamily="2" charset="0"/>
              </a:rPr>
            </a:br>
            <a:r>
              <a:rPr lang="fr-CA" sz="1400" b="1">
                <a:latin typeface="Helvetica" pitchFamily="2" charset="0"/>
              </a:rPr>
              <a:t>pacifique</a:t>
            </a:r>
          </a:p>
        </p:txBody>
      </p:sp>
      <p:sp>
        <p:nvSpPr>
          <p:cNvPr id="14" name="Ellipse 13">
            <a:extLst>
              <a:ext uri="{FF2B5EF4-FFF2-40B4-BE49-F238E27FC236}">
                <a16:creationId xmlns:a16="http://schemas.microsoft.com/office/drawing/2014/main" id="{194C53EE-A37E-411F-A3FA-EAF0F3DFF12B}"/>
              </a:ext>
            </a:extLst>
          </p:cNvPr>
          <p:cNvSpPr/>
          <p:nvPr>
            <p:custDataLst>
              <p:tags r:id="rId10"/>
            </p:custDataLst>
          </p:nvPr>
        </p:nvSpPr>
        <p:spPr>
          <a:xfrm>
            <a:off x="3698532" y="3283625"/>
            <a:ext cx="1626595" cy="1626595"/>
          </a:xfrm>
          <a:prstGeom prst="ellipse">
            <a:avLst/>
          </a:prstGeom>
          <a:solidFill>
            <a:srgbClr val="E1FFF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5" name="ZoneTexte 14">
            <a:extLst>
              <a:ext uri="{FF2B5EF4-FFF2-40B4-BE49-F238E27FC236}">
                <a16:creationId xmlns:a16="http://schemas.microsoft.com/office/drawing/2014/main" id="{3E2A8DEC-3C1E-42F0-9C29-33C6B7883E52}"/>
              </a:ext>
            </a:extLst>
          </p:cNvPr>
          <p:cNvSpPr txBox="1"/>
          <p:nvPr>
            <p:custDataLst>
              <p:tags r:id="rId11"/>
            </p:custDataLst>
          </p:nvPr>
        </p:nvSpPr>
        <p:spPr>
          <a:xfrm>
            <a:off x="3711136" y="3629784"/>
            <a:ext cx="1601914" cy="307777"/>
          </a:xfrm>
          <a:prstGeom prst="rect">
            <a:avLst/>
          </a:prstGeom>
          <a:noFill/>
        </p:spPr>
        <p:txBody>
          <a:bodyPr wrap="square" rtlCol="0">
            <a:spAutoFit/>
          </a:bodyPr>
          <a:lstStyle/>
          <a:p>
            <a:pPr algn="ctr"/>
            <a:r>
              <a:rPr lang="fr-CA" sz="1400" b="1">
                <a:latin typeface="Helvetica" pitchFamily="2" charset="0"/>
              </a:rPr>
              <a:t>d’expression</a:t>
            </a:r>
          </a:p>
        </p:txBody>
      </p:sp>
      <p:sp>
        <p:nvSpPr>
          <p:cNvPr id="16" name="Ellipse 15">
            <a:extLst>
              <a:ext uri="{FF2B5EF4-FFF2-40B4-BE49-F238E27FC236}">
                <a16:creationId xmlns:a16="http://schemas.microsoft.com/office/drawing/2014/main" id="{EE8D11F7-490A-4516-BD23-C4A73F0B03CF}"/>
              </a:ext>
            </a:extLst>
          </p:cNvPr>
          <p:cNvSpPr/>
          <p:nvPr>
            <p:custDataLst>
              <p:tags r:id="rId12"/>
            </p:custDataLst>
          </p:nvPr>
        </p:nvSpPr>
        <p:spPr>
          <a:xfrm>
            <a:off x="6357637" y="3283625"/>
            <a:ext cx="1626595" cy="1626595"/>
          </a:xfrm>
          <a:prstGeom prst="ellipse">
            <a:avLst/>
          </a:prstGeom>
          <a:solidFill>
            <a:srgbClr val="E1FFF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7" name="ZoneTexte 16">
            <a:extLst>
              <a:ext uri="{FF2B5EF4-FFF2-40B4-BE49-F238E27FC236}">
                <a16:creationId xmlns:a16="http://schemas.microsoft.com/office/drawing/2014/main" id="{0F75ABE6-6504-4E3F-B0C4-9291908A03B1}"/>
              </a:ext>
            </a:extLst>
          </p:cNvPr>
          <p:cNvSpPr txBox="1"/>
          <p:nvPr>
            <p:custDataLst>
              <p:tags r:id="rId13"/>
            </p:custDataLst>
          </p:nvPr>
        </p:nvSpPr>
        <p:spPr>
          <a:xfrm>
            <a:off x="6357374" y="3629784"/>
            <a:ext cx="1614518" cy="307777"/>
          </a:xfrm>
          <a:prstGeom prst="rect">
            <a:avLst/>
          </a:prstGeom>
          <a:noFill/>
        </p:spPr>
        <p:txBody>
          <a:bodyPr wrap="square" rtlCol="0">
            <a:spAutoFit/>
          </a:bodyPr>
          <a:lstStyle/>
          <a:p>
            <a:pPr algn="ctr"/>
            <a:r>
              <a:rPr lang="fr-CA" sz="1400" b="1">
                <a:latin typeface="Helvetica" pitchFamily="2" charset="0"/>
              </a:rPr>
              <a:t>d’association</a:t>
            </a:r>
          </a:p>
        </p:txBody>
      </p:sp>
      <p:pic>
        <p:nvPicPr>
          <p:cNvPr id="18" name="Image 17">
            <a:extLst>
              <a:ext uri="{FF2B5EF4-FFF2-40B4-BE49-F238E27FC236}">
                <a16:creationId xmlns:a16="http://schemas.microsoft.com/office/drawing/2014/main" id="{228E729D-DE3D-47B9-BB91-9B0324F582E9}"/>
              </a:ext>
            </a:extLst>
          </p:cNvPr>
          <p:cNvPicPr>
            <a:picLocks noChangeAspect="1"/>
          </p:cNvPicPr>
          <p:nvPr>
            <p:custDataLst>
              <p:tags r:id="rId14"/>
            </p:custDataLst>
          </p:nvPr>
        </p:nvPicPr>
        <p:blipFill>
          <a:blip r:embed="rId23"/>
          <a:stretch>
            <a:fillRect/>
          </a:stretch>
        </p:blipFill>
        <p:spPr>
          <a:xfrm>
            <a:off x="3955595" y="3985430"/>
            <a:ext cx="1112469" cy="739667"/>
          </a:xfrm>
          <a:prstGeom prst="rect">
            <a:avLst/>
          </a:prstGeom>
        </p:spPr>
      </p:pic>
      <p:pic>
        <p:nvPicPr>
          <p:cNvPr id="19" name="Image 18">
            <a:extLst>
              <a:ext uri="{FF2B5EF4-FFF2-40B4-BE49-F238E27FC236}">
                <a16:creationId xmlns:a16="http://schemas.microsoft.com/office/drawing/2014/main" id="{2A2E48B3-D36D-48CC-B4BE-B810B2E87823}"/>
              </a:ext>
            </a:extLst>
          </p:cNvPr>
          <p:cNvPicPr>
            <a:picLocks noChangeAspect="1"/>
          </p:cNvPicPr>
          <p:nvPr>
            <p:custDataLst>
              <p:tags r:id="rId15"/>
            </p:custDataLst>
          </p:nvPr>
        </p:nvPicPr>
        <p:blipFill>
          <a:blip r:embed="rId24"/>
          <a:stretch>
            <a:fillRect/>
          </a:stretch>
        </p:blipFill>
        <p:spPr>
          <a:xfrm>
            <a:off x="6600980" y="3981746"/>
            <a:ext cx="1139909" cy="610665"/>
          </a:xfrm>
          <a:prstGeom prst="rect">
            <a:avLst/>
          </a:prstGeom>
        </p:spPr>
      </p:pic>
      <p:pic>
        <p:nvPicPr>
          <p:cNvPr id="20" name="Image 19">
            <a:extLst>
              <a:ext uri="{FF2B5EF4-FFF2-40B4-BE49-F238E27FC236}">
                <a16:creationId xmlns:a16="http://schemas.microsoft.com/office/drawing/2014/main" id="{86332D78-4D94-4F27-BB1E-141C838A56A6}"/>
              </a:ext>
            </a:extLst>
          </p:cNvPr>
          <p:cNvPicPr>
            <a:picLocks noChangeAspect="1"/>
          </p:cNvPicPr>
          <p:nvPr>
            <p:custDataLst>
              <p:tags r:id="rId16"/>
            </p:custDataLst>
          </p:nvPr>
        </p:nvPicPr>
        <p:blipFill>
          <a:blip r:embed="rId25"/>
          <a:stretch>
            <a:fillRect/>
          </a:stretch>
        </p:blipFill>
        <p:spPr>
          <a:xfrm>
            <a:off x="6683042" y="2097114"/>
            <a:ext cx="976312" cy="634292"/>
          </a:xfrm>
          <a:prstGeom prst="rect">
            <a:avLst/>
          </a:prstGeom>
        </p:spPr>
      </p:pic>
      <p:pic>
        <p:nvPicPr>
          <p:cNvPr id="21" name="Image 20">
            <a:extLst>
              <a:ext uri="{FF2B5EF4-FFF2-40B4-BE49-F238E27FC236}">
                <a16:creationId xmlns:a16="http://schemas.microsoft.com/office/drawing/2014/main" id="{A272DDC7-9564-4105-9B9B-8617F1BCAE41}"/>
              </a:ext>
            </a:extLst>
          </p:cNvPr>
          <p:cNvPicPr>
            <a:picLocks noChangeAspect="1"/>
          </p:cNvPicPr>
          <p:nvPr>
            <p:custDataLst>
              <p:tags r:id="rId17"/>
            </p:custDataLst>
          </p:nvPr>
        </p:nvPicPr>
        <p:blipFill>
          <a:blip r:embed="rId26"/>
          <a:stretch>
            <a:fillRect/>
          </a:stretch>
        </p:blipFill>
        <p:spPr>
          <a:xfrm>
            <a:off x="1484344" y="4078489"/>
            <a:ext cx="676327" cy="676327"/>
          </a:xfrm>
          <a:prstGeom prst="rect">
            <a:avLst/>
          </a:prstGeom>
        </p:spPr>
      </p:pic>
      <p:pic>
        <p:nvPicPr>
          <p:cNvPr id="22" name="Image 21">
            <a:extLst>
              <a:ext uri="{FF2B5EF4-FFF2-40B4-BE49-F238E27FC236}">
                <a16:creationId xmlns:a16="http://schemas.microsoft.com/office/drawing/2014/main" id="{00C73F6D-2E73-411E-9EC5-20520FD394BE}"/>
              </a:ext>
            </a:extLst>
          </p:cNvPr>
          <p:cNvPicPr>
            <a:picLocks noChangeAspect="1"/>
          </p:cNvPicPr>
          <p:nvPr>
            <p:custDataLst>
              <p:tags r:id="rId18"/>
            </p:custDataLst>
          </p:nvPr>
        </p:nvPicPr>
        <p:blipFill>
          <a:blip r:embed="rId27"/>
          <a:stretch>
            <a:fillRect/>
          </a:stretch>
        </p:blipFill>
        <p:spPr>
          <a:xfrm>
            <a:off x="1308973" y="2039764"/>
            <a:ext cx="924762" cy="780442"/>
          </a:xfrm>
          <a:prstGeom prst="rect">
            <a:avLst/>
          </a:prstGeom>
        </p:spPr>
      </p:pic>
      <p:sp>
        <p:nvSpPr>
          <p:cNvPr id="2" name="Titre 1">
            <a:extLst>
              <a:ext uri="{FF2B5EF4-FFF2-40B4-BE49-F238E27FC236}">
                <a16:creationId xmlns:a16="http://schemas.microsoft.com/office/drawing/2014/main" id="{C7961DCA-F26D-3566-5FAA-751FA350AAF2}"/>
              </a:ext>
            </a:extLst>
          </p:cNvPr>
          <p:cNvSpPr>
            <a:spLocks noGrp="1"/>
          </p:cNvSpPr>
          <p:nvPr>
            <p:ph type="title"/>
            <p:custDataLst>
              <p:tags r:id="rId19"/>
            </p:custDataLst>
          </p:nvPr>
        </p:nvSpPr>
        <p:spPr>
          <a:xfrm>
            <a:off x="870926" y="404939"/>
            <a:ext cx="8135287" cy="622004"/>
          </a:xfrm>
          <a:prstGeom prst="rect">
            <a:avLst/>
          </a:prstGeom>
        </p:spPr>
        <p:txBody>
          <a:bodyPr>
            <a:normAutofit/>
          </a:bodyPr>
          <a:lstStyle/>
          <a:p>
            <a:pPr algn="l"/>
            <a:r>
              <a:rPr lang="fr-FR" dirty="0"/>
              <a:t>La démocratie : droits et libertés protégés </a:t>
            </a:r>
          </a:p>
        </p:txBody>
      </p:sp>
    </p:spTree>
    <p:extLst>
      <p:ext uri="{BB962C8B-B14F-4D97-AF65-F5344CB8AC3E}">
        <p14:creationId xmlns:p14="http://schemas.microsoft.com/office/powerpoint/2010/main" val="428027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0" grpId="0" animBg="1"/>
      <p:bldP spid="11" grpId="0"/>
      <p:bldP spid="12" grpId="0" animBg="1"/>
      <p:bldP spid="13" grpId="0"/>
      <p:bldP spid="14" grpId="0" animBg="1"/>
      <p:bldP spid="15" grpId="0"/>
      <p:bldP spid="1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746D6081-7EA2-AC4A-969F-58919C33FF83}"/>
              </a:ext>
            </a:extLst>
          </p:cNvPr>
          <p:cNvSpPr>
            <a:spLocks noGrp="1"/>
          </p:cNvSpPr>
          <p:nvPr>
            <p:ph type="title"/>
            <p:custDataLst>
              <p:tags r:id="rId1"/>
            </p:custDataLst>
          </p:nvPr>
        </p:nvSpPr>
        <p:spPr>
          <a:xfrm>
            <a:off x="870927" y="404939"/>
            <a:ext cx="7468088" cy="622004"/>
          </a:xfrm>
        </p:spPr>
        <p:txBody>
          <a:bodyPr/>
          <a:lstStyle/>
          <a:p>
            <a:r>
              <a:rPr lang="fr-FR"/>
              <a:t>La démocratie : lois électorales </a:t>
            </a:r>
            <a:br>
              <a:rPr lang="fr-FR" sz="3200"/>
            </a:br>
            <a:endParaRPr lang="fr-FR"/>
          </a:p>
        </p:txBody>
      </p:sp>
      <p:pic>
        <p:nvPicPr>
          <p:cNvPr id="11" name="Image 10">
            <a:extLst>
              <a:ext uri="{FF2B5EF4-FFF2-40B4-BE49-F238E27FC236}">
                <a16:creationId xmlns:a16="http://schemas.microsoft.com/office/drawing/2014/main" id="{CD489F32-F6D8-6A49-A046-4D9C285E3E2B}"/>
              </a:ext>
            </a:extLst>
          </p:cNvPr>
          <p:cNvPicPr>
            <a:picLocks noChangeAspect="1"/>
          </p:cNvPicPr>
          <p:nvPr>
            <p:custDataLst>
              <p:tags r:id="rId2"/>
            </p:custDataLst>
          </p:nvPr>
        </p:nvPicPr>
        <p:blipFill>
          <a:blip r:embed="rId7"/>
          <a:srcRect/>
          <a:stretch/>
        </p:blipFill>
        <p:spPr>
          <a:xfrm>
            <a:off x="5098995" y="2043749"/>
            <a:ext cx="2822491" cy="1275921"/>
          </a:xfrm>
          <a:prstGeom prst="rect">
            <a:avLst/>
          </a:prstGeom>
        </p:spPr>
      </p:pic>
      <p:pic>
        <p:nvPicPr>
          <p:cNvPr id="2" name="Image 1">
            <a:extLst>
              <a:ext uri="{FF2B5EF4-FFF2-40B4-BE49-F238E27FC236}">
                <a16:creationId xmlns:a16="http://schemas.microsoft.com/office/drawing/2014/main" id="{FC3E7CCB-4085-1565-1971-85CE459BF87A}"/>
              </a:ext>
            </a:extLst>
          </p:cNvPr>
          <p:cNvPicPr>
            <a:picLocks noChangeAspect="1"/>
          </p:cNvPicPr>
          <p:nvPr>
            <p:custDataLst>
              <p:tags r:id="rId3"/>
            </p:custDataLst>
          </p:nvPr>
        </p:nvPicPr>
        <p:blipFill>
          <a:blip r:embed="rId8"/>
          <a:srcRect/>
          <a:stretch/>
        </p:blipFill>
        <p:spPr>
          <a:xfrm>
            <a:off x="1045095" y="2326852"/>
            <a:ext cx="2717099" cy="770201"/>
          </a:xfrm>
          <a:prstGeom prst="rect">
            <a:avLst/>
          </a:prstGeom>
        </p:spPr>
      </p:pic>
      <p:sp>
        <p:nvSpPr>
          <p:cNvPr id="5" name="ZoneTexte 4">
            <a:extLst>
              <a:ext uri="{FF2B5EF4-FFF2-40B4-BE49-F238E27FC236}">
                <a16:creationId xmlns:a16="http://schemas.microsoft.com/office/drawing/2014/main" id="{84A32107-4303-F082-D21B-48880B673653}"/>
              </a:ext>
            </a:extLst>
          </p:cNvPr>
          <p:cNvSpPr txBox="1"/>
          <p:nvPr>
            <p:custDataLst>
              <p:tags r:id="rId4"/>
            </p:custDataLst>
          </p:nvPr>
        </p:nvSpPr>
        <p:spPr>
          <a:xfrm>
            <a:off x="870927" y="3809674"/>
            <a:ext cx="7468088" cy="461665"/>
          </a:xfrm>
          <a:prstGeom prst="rect">
            <a:avLst/>
          </a:prstGeom>
          <a:noFill/>
        </p:spPr>
        <p:txBody>
          <a:bodyPr wrap="square" rtlCol="0">
            <a:spAutoFit/>
          </a:bodyPr>
          <a:lstStyle/>
          <a:p>
            <a:r>
              <a:rPr lang="fr-CA" sz="2400"/>
              <a:t>Ces lois garantissent un vote libre, sécuritaire et secret.</a:t>
            </a:r>
          </a:p>
        </p:txBody>
      </p:sp>
    </p:spTree>
    <p:extLst>
      <p:ext uri="{BB962C8B-B14F-4D97-AF65-F5344CB8AC3E}">
        <p14:creationId xmlns:p14="http://schemas.microsoft.com/office/powerpoint/2010/main" val="188193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CFC78D44-9D6D-BD48-A955-A5FDED75E5A7}"/>
              </a:ext>
            </a:extLst>
          </p:cNvPr>
          <p:cNvSpPr txBox="1">
            <a:spLocks/>
          </p:cNvSpPr>
          <p:nvPr>
            <p:custDataLst>
              <p:tags r:id="rId1"/>
            </p:custDataLst>
          </p:nvPr>
        </p:nvSpPr>
        <p:spPr>
          <a:xfrm>
            <a:off x="1119146" y="1803654"/>
            <a:ext cx="5548122" cy="1536192"/>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CA" sz="4800" b="1" dirty="0">
                <a:latin typeface="Helvetica" pitchFamily="2" charset="0"/>
              </a:rPr>
              <a:t>La carte électorale participative</a:t>
            </a:r>
          </a:p>
        </p:txBody>
      </p:sp>
    </p:spTree>
    <p:extLst>
      <p:ext uri="{BB962C8B-B14F-4D97-AF65-F5344CB8AC3E}">
        <p14:creationId xmlns:p14="http://schemas.microsoft.com/office/powerpoint/2010/main" val="1712262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5024BCF-B68B-7B4B-989F-83B816733C6E}"/>
              </a:ext>
            </a:extLst>
          </p:cNvPr>
          <p:cNvPicPr>
            <a:picLocks noChangeAspect="1"/>
          </p:cNvPicPr>
          <p:nvPr>
            <p:custDataLst>
              <p:tags r:id="rId1"/>
            </p:custDataLst>
          </p:nvPr>
        </p:nvPicPr>
        <p:blipFill>
          <a:blip r:embed="rId7"/>
          <a:srcRect/>
          <a:stretch/>
        </p:blipFill>
        <p:spPr>
          <a:xfrm>
            <a:off x="1030879" y="1332677"/>
            <a:ext cx="5217521" cy="3624983"/>
          </a:xfrm>
          <a:prstGeom prst="rect">
            <a:avLst/>
          </a:prstGeom>
        </p:spPr>
      </p:pic>
      <p:sp>
        <p:nvSpPr>
          <p:cNvPr id="2" name="Titre"/>
          <p:cNvSpPr>
            <a:spLocks noGrp="1"/>
          </p:cNvSpPr>
          <p:nvPr>
            <p:ph type="title"/>
            <p:custDataLst>
              <p:tags r:id="rId2"/>
            </p:custDataLst>
          </p:nvPr>
        </p:nvSpPr>
        <p:spPr>
          <a:prstGeom prst="rect">
            <a:avLst/>
          </a:prstGeom>
        </p:spPr>
        <p:txBody>
          <a:bodyPr/>
          <a:lstStyle/>
          <a:p>
            <a:pPr algn="l"/>
            <a:r>
              <a:rPr lang="fr-FR"/>
              <a:t>Le contexte québécois</a:t>
            </a:r>
          </a:p>
        </p:txBody>
      </p:sp>
      <p:sp>
        <p:nvSpPr>
          <p:cNvPr id="6" name="Texte fédération"/>
          <p:cNvSpPr txBox="1"/>
          <p:nvPr>
            <p:custDataLst>
              <p:tags r:id="rId3"/>
            </p:custDataLst>
          </p:nvPr>
        </p:nvSpPr>
        <p:spPr>
          <a:xfrm>
            <a:off x="5522133" y="1667184"/>
            <a:ext cx="3223175" cy="760786"/>
          </a:xfrm>
          <a:prstGeom prst="rect">
            <a:avLst/>
          </a:prstGeom>
          <a:noFill/>
        </p:spPr>
        <p:txBody>
          <a:bodyPr wrap="square" rtlCol="0">
            <a:spAutoFit/>
          </a:bodyPr>
          <a:lstStyle/>
          <a:p>
            <a:pPr>
              <a:lnSpc>
                <a:spcPts val="2580"/>
              </a:lnSpc>
            </a:pPr>
            <a:r>
              <a:rPr lang="fr-CA" sz="2400" b="1">
                <a:latin typeface="Helvetica" pitchFamily="2" charset="0"/>
              </a:rPr>
              <a:t>Une province </a:t>
            </a:r>
          </a:p>
          <a:p>
            <a:pPr>
              <a:lnSpc>
                <a:spcPts val="2580"/>
              </a:lnSpc>
            </a:pPr>
            <a:r>
              <a:rPr lang="fr-CA" sz="2400" b="1">
                <a:latin typeface="Helvetica" pitchFamily="2" charset="0"/>
              </a:rPr>
              <a:t>dans une fédération</a:t>
            </a:r>
          </a:p>
        </p:txBody>
      </p:sp>
      <p:sp>
        <p:nvSpPr>
          <p:cNvPr id="8" name="Texte Québec"/>
          <p:cNvSpPr txBox="1"/>
          <p:nvPr>
            <p:custDataLst>
              <p:tags r:id="rId4"/>
            </p:custDataLst>
          </p:nvPr>
        </p:nvSpPr>
        <p:spPr>
          <a:xfrm>
            <a:off x="4590871" y="3348730"/>
            <a:ext cx="931262" cy="307777"/>
          </a:xfrm>
          <a:prstGeom prst="rect">
            <a:avLst/>
          </a:prstGeom>
          <a:noFill/>
        </p:spPr>
        <p:txBody>
          <a:bodyPr wrap="square" rtlCol="0">
            <a:spAutoFit/>
          </a:bodyPr>
          <a:lstStyle/>
          <a:p>
            <a:r>
              <a:rPr lang="fr-CA" sz="1400" b="1">
                <a:latin typeface="Helvetica" pitchFamily="2" charset="0"/>
              </a:rPr>
              <a:t>Québec</a:t>
            </a:r>
          </a:p>
        </p:txBody>
      </p:sp>
      <p:pic>
        <p:nvPicPr>
          <p:cNvPr id="3" name="Image 2">
            <a:extLst>
              <a:ext uri="{FF2B5EF4-FFF2-40B4-BE49-F238E27FC236}">
                <a16:creationId xmlns:a16="http://schemas.microsoft.com/office/drawing/2014/main" id="{B5EDF203-D30E-3001-9B63-640C5DD0CB52}"/>
              </a:ext>
            </a:extLst>
          </p:cNvPr>
          <p:cNvPicPr>
            <a:picLocks noChangeAspect="1"/>
          </p:cNvPicPr>
          <p:nvPr/>
        </p:nvPicPr>
        <p:blipFill>
          <a:blip r:embed="rId8"/>
          <a:stretch>
            <a:fillRect/>
          </a:stretch>
        </p:blipFill>
        <p:spPr>
          <a:xfrm>
            <a:off x="3841080" y="3656507"/>
            <a:ext cx="935105" cy="935105"/>
          </a:xfrm>
          <a:prstGeom prst="rect">
            <a:avLst/>
          </a:prstGeom>
        </p:spPr>
      </p:pic>
      <p:pic>
        <p:nvPicPr>
          <p:cNvPr id="4" name="Image 3">
            <a:extLst>
              <a:ext uri="{FF2B5EF4-FFF2-40B4-BE49-F238E27FC236}">
                <a16:creationId xmlns:a16="http://schemas.microsoft.com/office/drawing/2014/main" id="{A435E7BA-DB92-C7DE-680D-2A0B012996FE}"/>
              </a:ext>
            </a:extLst>
          </p:cNvPr>
          <p:cNvPicPr>
            <a:picLocks noChangeAspect="1"/>
          </p:cNvPicPr>
          <p:nvPr/>
        </p:nvPicPr>
        <p:blipFill>
          <a:blip r:embed="rId9"/>
          <a:stretch>
            <a:fillRect/>
          </a:stretch>
        </p:blipFill>
        <p:spPr>
          <a:xfrm>
            <a:off x="4961361" y="3300077"/>
            <a:ext cx="979324" cy="979324"/>
          </a:xfrm>
          <a:prstGeom prst="rect">
            <a:avLst/>
          </a:prstGeom>
        </p:spPr>
      </p:pic>
    </p:spTree>
    <p:extLst>
      <p:ext uri="{BB962C8B-B14F-4D97-AF65-F5344CB8AC3E}">
        <p14:creationId xmlns:p14="http://schemas.microsoft.com/office/powerpoint/2010/main" val="201788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C748A5-12ED-B14C-9BD3-A7F3084C9869}"/>
              </a:ext>
            </a:extLst>
          </p:cNvPr>
          <p:cNvPicPr>
            <a:picLocks noChangeAspect="1"/>
          </p:cNvPicPr>
          <p:nvPr/>
        </p:nvPicPr>
        <p:blipFill>
          <a:blip r:embed="rId5"/>
          <a:srcRect t="6091" b="3199"/>
          <a:stretch>
            <a:fillRect/>
          </a:stretch>
        </p:blipFill>
        <p:spPr>
          <a:xfrm>
            <a:off x="2391466" y="1334508"/>
            <a:ext cx="3533447" cy="3657601"/>
          </a:xfrm>
          <a:prstGeom prst="rect">
            <a:avLst/>
          </a:prstGeom>
        </p:spPr>
      </p:pic>
      <p:sp>
        <p:nvSpPr>
          <p:cNvPr id="3" name="Texte Québec">
            <a:extLst>
              <a:ext uri="{FF2B5EF4-FFF2-40B4-BE49-F238E27FC236}">
                <a16:creationId xmlns:a16="http://schemas.microsoft.com/office/drawing/2014/main" id="{FF5D6836-6F3A-44E1-82BE-7D3461CF4FF7}"/>
              </a:ext>
            </a:extLst>
          </p:cNvPr>
          <p:cNvSpPr txBox="1"/>
          <p:nvPr>
            <p:custDataLst>
              <p:tags r:id="rId1"/>
            </p:custDataLst>
          </p:nvPr>
        </p:nvSpPr>
        <p:spPr>
          <a:xfrm>
            <a:off x="3305758" y="3194841"/>
            <a:ext cx="931262" cy="307777"/>
          </a:xfrm>
          <a:prstGeom prst="rect">
            <a:avLst/>
          </a:prstGeom>
          <a:noFill/>
        </p:spPr>
        <p:txBody>
          <a:bodyPr wrap="square" rtlCol="0">
            <a:spAutoFit/>
          </a:bodyPr>
          <a:lstStyle/>
          <a:p>
            <a:r>
              <a:rPr lang="fr-CA" sz="1400" b="1" dirty="0">
                <a:latin typeface="Helvetica" pitchFamily="2" charset="0"/>
              </a:rPr>
              <a:t>Québec</a:t>
            </a:r>
          </a:p>
        </p:txBody>
      </p:sp>
      <p:sp>
        <p:nvSpPr>
          <p:cNvPr id="2" name="Titre"/>
          <p:cNvSpPr>
            <a:spLocks noGrp="1"/>
          </p:cNvSpPr>
          <p:nvPr>
            <p:ph type="title"/>
            <p:custDataLst>
              <p:tags r:id="rId2"/>
            </p:custDataLst>
          </p:nvPr>
        </p:nvSpPr>
        <p:spPr>
          <a:prstGeom prst="rect">
            <a:avLst/>
          </a:prstGeom>
        </p:spPr>
        <p:txBody>
          <a:bodyPr/>
          <a:lstStyle/>
          <a:p>
            <a:pPr algn="l"/>
            <a:r>
              <a:rPr lang="fr-FR" dirty="0"/>
              <a:t>Le contexte québécois</a:t>
            </a:r>
          </a:p>
        </p:txBody>
      </p:sp>
    </p:spTree>
    <p:extLst>
      <p:ext uri="{BB962C8B-B14F-4D97-AF65-F5344CB8AC3E}">
        <p14:creationId xmlns:p14="http://schemas.microsoft.com/office/powerpoint/2010/main" val="447805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0BBD75-EA98-48CC-A891-FD59CC8A2997}"/>
              </a:ext>
            </a:extLst>
          </p:cNvPr>
          <p:cNvSpPr>
            <a:spLocks noGrp="1"/>
          </p:cNvSpPr>
          <p:nvPr>
            <p:ph type="title"/>
            <p:custDataLst>
              <p:tags r:id="rId1"/>
            </p:custDataLst>
          </p:nvPr>
        </p:nvSpPr>
        <p:spPr/>
        <p:txBody>
          <a:bodyPr/>
          <a:lstStyle/>
          <a:p>
            <a:r>
              <a:rPr lang="fr-CA"/>
              <a:t>La carte électorale du Québec</a:t>
            </a:r>
          </a:p>
        </p:txBody>
      </p:sp>
      <p:pic>
        <p:nvPicPr>
          <p:cNvPr id="4" name="Carte électorale">
            <a:extLst>
              <a:ext uri="{FF2B5EF4-FFF2-40B4-BE49-F238E27FC236}">
                <a16:creationId xmlns:a16="http://schemas.microsoft.com/office/drawing/2014/main" id="{EB6EBE0F-0C14-448D-AB7E-D0268BC48D9F}"/>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t="3196"/>
          <a:stretch>
            <a:fillRect/>
          </a:stretch>
        </p:blipFill>
        <p:spPr>
          <a:xfrm>
            <a:off x="870927" y="1200787"/>
            <a:ext cx="6283541" cy="3846169"/>
          </a:xfrm>
          <a:prstGeom prst="rect">
            <a:avLst/>
          </a:prstGeom>
        </p:spPr>
      </p:pic>
      <p:sp>
        <p:nvSpPr>
          <p:cNvPr id="3" name="ZoneTexte 2">
            <a:extLst>
              <a:ext uri="{FF2B5EF4-FFF2-40B4-BE49-F238E27FC236}">
                <a16:creationId xmlns:a16="http://schemas.microsoft.com/office/drawing/2014/main" id="{C068912C-B359-E21F-4D2D-443A8BC531E9}"/>
              </a:ext>
            </a:extLst>
          </p:cNvPr>
          <p:cNvSpPr txBox="1"/>
          <p:nvPr>
            <p:custDataLst>
              <p:tags r:id="rId3"/>
            </p:custDataLst>
          </p:nvPr>
        </p:nvSpPr>
        <p:spPr>
          <a:xfrm>
            <a:off x="743359" y="1200787"/>
            <a:ext cx="7931430" cy="830997"/>
          </a:xfrm>
          <a:prstGeom prst="rect">
            <a:avLst/>
          </a:prstGeom>
          <a:solidFill>
            <a:schemeClr val="bg1"/>
          </a:solidFill>
          <a:ln>
            <a:solidFill>
              <a:schemeClr val="bg1"/>
            </a:solidFill>
          </a:ln>
        </p:spPr>
        <p:txBody>
          <a:bodyPr wrap="square" rtlCol="0">
            <a:spAutoFit/>
          </a:bodyPr>
          <a:lstStyle/>
          <a:p>
            <a:r>
              <a:rPr lang="fr-CA" sz="2400" dirty="0">
                <a:effectLst/>
                <a:latin typeface="Helvetica" panose="020B0604020202020204" pitchFamily="34" charset="0"/>
                <a:cs typeface="Helvetica" panose="020B0604020202020204" pitchFamily="34" charset="0"/>
              </a:rPr>
              <a:t>1 circonscription = environ </a:t>
            </a:r>
            <a:r>
              <a:rPr lang="fr-CA" sz="2400" dirty="0">
                <a:latin typeface="Helvetica" panose="020B0604020202020204" pitchFamily="34" charset="0"/>
                <a:cs typeface="Helvetica" panose="020B0604020202020204" pitchFamily="34" charset="0"/>
              </a:rPr>
              <a:t>51</a:t>
            </a:r>
            <a:r>
              <a:rPr lang="fr-CA" sz="2400" dirty="0">
                <a:effectLst/>
                <a:latin typeface="Helvetica" panose="020B0604020202020204" pitchFamily="34" charset="0"/>
                <a:cs typeface="Helvetica" panose="020B0604020202020204" pitchFamily="34" charset="0"/>
              </a:rPr>
              <a:t> 000 électrices et électeurs</a:t>
            </a:r>
            <a:br>
              <a:rPr lang="fr-CA" sz="2400" dirty="0">
                <a:effectLst/>
                <a:latin typeface="Helvetica" panose="020B0604020202020204" pitchFamily="34" charset="0"/>
                <a:cs typeface="Helvetica" panose="020B0604020202020204" pitchFamily="34" charset="0"/>
              </a:rPr>
            </a:br>
            <a:r>
              <a:rPr lang="fr-CA" sz="2400" dirty="0">
                <a:effectLst/>
                <a:latin typeface="Helvetica" panose="020B0604020202020204" pitchFamily="34" charset="0"/>
                <a:cs typeface="Helvetica" panose="020B0604020202020204" pitchFamily="34" charset="0"/>
              </a:rPr>
              <a:t>125 circonscriptions = 125 députées et députés</a:t>
            </a:r>
          </a:p>
        </p:txBody>
      </p:sp>
    </p:spTree>
    <p:extLst>
      <p:ext uri="{BB962C8B-B14F-4D97-AF65-F5344CB8AC3E}">
        <p14:creationId xmlns:p14="http://schemas.microsoft.com/office/powerpoint/2010/main" val="375002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1593336-5CAB-7049-8B16-C8E835360E98}"/>
              </a:ext>
            </a:extLst>
          </p:cNvPr>
          <p:cNvSpPr>
            <a:spLocks noGrp="1"/>
          </p:cNvSpPr>
          <p:nvPr>
            <p:ph type="body" sz="quarter" idx="10"/>
            <p:custDataLst>
              <p:tags r:id="rId1"/>
            </p:custDataLst>
          </p:nvPr>
        </p:nvSpPr>
        <p:spPr>
          <a:xfrm>
            <a:off x="870927" y="1658896"/>
            <a:ext cx="7943889" cy="2755700"/>
          </a:xfrm>
        </p:spPr>
        <p:txBody>
          <a:bodyPr/>
          <a:lstStyle/>
          <a:p>
            <a:pPr marL="0" indent="0">
              <a:buNone/>
            </a:pPr>
            <a:r>
              <a:rPr lang="fr-CA" sz="2100" b="1" dirty="0"/>
              <a:t>Candidates et candidats </a:t>
            </a:r>
            <a:br>
              <a:rPr lang="fr-CA" sz="2100" b="1" dirty="0"/>
            </a:br>
            <a:r>
              <a:rPr lang="fr-CA" sz="2100" dirty="0"/>
              <a:t>Personnes qui se présentent à une élection pour être élues</a:t>
            </a:r>
          </a:p>
          <a:p>
            <a:pPr marL="0" indent="0">
              <a:spcBef>
                <a:spcPts val="2400"/>
              </a:spcBef>
              <a:buNone/>
            </a:pPr>
            <a:r>
              <a:rPr lang="fr-CA" sz="2100" b="1" dirty="0"/>
              <a:t>Partis politiques</a:t>
            </a:r>
            <a:br>
              <a:rPr lang="fr-CA" sz="2100" b="1" dirty="0"/>
            </a:br>
            <a:r>
              <a:rPr lang="fr-CA" sz="2100" dirty="0"/>
              <a:t>Équipes organisées qui ont les mêmes idées</a:t>
            </a:r>
          </a:p>
          <a:p>
            <a:pPr marL="0" indent="0">
              <a:spcBef>
                <a:spcPts val="2400"/>
              </a:spcBef>
              <a:buNone/>
            </a:pPr>
            <a:r>
              <a:rPr lang="fr-CA" sz="2100" b="1" dirty="0"/>
              <a:t>Chefs</a:t>
            </a:r>
            <a:br>
              <a:rPr lang="fr-CA" sz="2100" b="1" dirty="0"/>
            </a:br>
            <a:r>
              <a:rPr lang="fr-CA" sz="2100" dirty="0"/>
              <a:t>Personnes qui dirigent et représentent un parti politique</a:t>
            </a:r>
          </a:p>
          <a:p>
            <a:pPr marL="0" indent="0">
              <a:spcBef>
                <a:spcPts val="2400"/>
              </a:spcBef>
              <a:buNone/>
            </a:pPr>
            <a:endParaRPr lang="fr-CA" sz="2100" dirty="0"/>
          </a:p>
          <a:p>
            <a:pPr marL="0" indent="0">
              <a:spcBef>
                <a:spcPts val="2400"/>
              </a:spcBef>
              <a:buNone/>
            </a:pPr>
            <a:endParaRPr lang="fr-CA" sz="2100" dirty="0"/>
          </a:p>
          <a:p>
            <a:pPr marL="0" indent="0">
              <a:buNone/>
            </a:pPr>
            <a:r>
              <a:rPr lang="fr-CA" sz="2100" b="1" dirty="0"/>
              <a:t> </a:t>
            </a:r>
          </a:p>
        </p:txBody>
      </p:sp>
      <p:sp>
        <p:nvSpPr>
          <p:cNvPr id="6" name="Titre">
            <a:extLst>
              <a:ext uri="{FF2B5EF4-FFF2-40B4-BE49-F238E27FC236}">
                <a16:creationId xmlns:a16="http://schemas.microsoft.com/office/drawing/2014/main" id="{17DF11A4-1E12-41CA-899F-EE3D2909FD89}"/>
              </a:ext>
            </a:extLst>
          </p:cNvPr>
          <p:cNvSpPr>
            <a:spLocks noGrp="1"/>
          </p:cNvSpPr>
          <p:nvPr>
            <p:ph type="title"/>
            <p:custDataLst>
              <p:tags r:id="rId2"/>
            </p:custDataLst>
          </p:nvPr>
        </p:nvSpPr>
        <p:spPr>
          <a:prstGeom prst="rect">
            <a:avLst/>
          </a:prstGeom>
        </p:spPr>
        <p:txBody>
          <a:bodyPr/>
          <a:lstStyle/>
          <a:p>
            <a:pPr algn="l"/>
            <a:r>
              <a:rPr lang="fr-FR"/>
              <a:t>Jeu de rôle électoral</a:t>
            </a:r>
          </a:p>
        </p:txBody>
      </p:sp>
    </p:spTree>
    <p:extLst>
      <p:ext uri="{BB962C8B-B14F-4D97-AF65-F5344CB8AC3E}">
        <p14:creationId xmlns:p14="http://schemas.microsoft.com/office/powerpoint/2010/main" val="2678044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a:extLst>
              <a:ext uri="{FF2B5EF4-FFF2-40B4-BE49-F238E27FC236}">
                <a16:creationId xmlns:a16="http://schemas.microsoft.com/office/drawing/2014/main" id="{17DF11A4-1E12-41CA-899F-EE3D2909FD89}"/>
              </a:ext>
            </a:extLst>
          </p:cNvPr>
          <p:cNvSpPr>
            <a:spLocks noGrp="1"/>
          </p:cNvSpPr>
          <p:nvPr>
            <p:ph type="title"/>
            <p:custDataLst>
              <p:tags r:id="rId1"/>
            </p:custDataLst>
          </p:nvPr>
        </p:nvSpPr>
        <p:spPr>
          <a:prstGeom prst="rect">
            <a:avLst/>
          </a:prstGeom>
        </p:spPr>
        <p:txBody>
          <a:bodyPr/>
          <a:lstStyle/>
          <a:p>
            <a:r>
              <a:rPr lang="fr-FR"/>
              <a:t>Jeu de rôle électoral : carte de jeu</a:t>
            </a:r>
          </a:p>
        </p:txBody>
      </p:sp>
      <p:sp>
        <p:nvSpPr>
          <p:cNvPr id="7" name="Rectangle 6">
            <a:extLst>
              <a:ext uri="{FF2B5EF4-FFF2-40B4-BE49-F238E27FC236}">
                <a16:creationId xmlns:a16="http://schemas.microsoft.com/office/drawing/2014/main" id="{D4C5CB8E-DFBC-4A54-A740-7150DF85BE15}"/>
              </a:ext>
            </a:extLst>
          </p:cNvPr>
          <p:cNvSpPr>
            <a:spLocks noChangeArrowheads="1"/>
          </p:cNvSpPr>
          <p:nvPr>
            <p:custDataLst>
              <p:tags r:id="rId2"/>
            </p:custDataLst>
          </p:nvPr>
        </p:nvSpPr>
        <p:spPr bwMode="auto">
          <a:xfrm>
            <a:off x="5690255" y="503653"/>
            <a:ext cx="328621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fr-CA" altLang="fr-FR" sz="825">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pPr>
            <a:br>
              <a:rPr lang="fr-CA" altLang="fr-FR" sz="825">
                <a:latin typeface="Arial" panose="020B0604020202020204" pitchFamily="34" charset="0"/>
                <a:ea typeface="Calibri" panose="020F0502020204030204" pitchFamily="34" charset="0"/>
                <a:cs typeface="Times New Roman" panose="02020603050405020304" pitchFamily="18" charset="0"/>
              </a:rPr>
            </a:br>
            <a:endParaRPr lang="fr-CA" altLang="fr-FR" sz="450">
              <a:latin typeface="Arial" panose="020B0604020202020204" pitchFamily="34" charset="0"/>
            </a:endParaRPr>
          </a:p>
          <a:p>
            <a:pPr defTabSz="685800" eaLnBrk="0" fontAlgn="base" hangingPunct="0">
              <a:spcBef>
                <a:spcPct val="0"/>
              </a:spcBef>
              <a:spcAft>
                <a:spcPct val="0"/>
              </a:spcAft>
            </a:pPr>
            <a:endParaRPr lang="fr-CA" altLang="fr-FR" sz="1350">
              <a:latin typeface="Arial" panose="020B0604020202020204" pitchFamily="34" charset="0"/>
            </a:endParaRPr>
          </a:p>
        </p:txBody>
      </p:sp>
      <p:sp>
        <p:nvSpPr>
          <p:cNvPr id="9" name="ZoneTexte 8">
            <a:extLst>
              <a:ext uri="{FF2B5EF4-FFF2-40B4-BE49-F238E27FC236}">
                <a16:creationId xmlns:a16="http://schemas.microsoft.com/office/drawing/2014/main" id="{A9B04815-9C74-4570-8821-02B3619F5EB0}"/>
              </a:ext>
            </a:extLst>
          </p:cNvPr>
          <p:cNvSpPr txBox="1"/>
          <p:nvPr>
            <p:custDataLst>
              <p:tags r:id="rId3"/>
            </p:custDataLst>
          </p:nvPr>
        </p:nvSpPr>
        <p:spPr>
          <a:xfrm>
            <a:off x="2031686" y="1304610"/>
            <a:ext cx="2216464" cy="338554"/>
          </a:xfrm>
          <a:prstGeom prst="rect">
            <a:avLst/>
          </a:prstGeom>
          <a:noFill/>
        </p:spPr>
        <p:txBody>
          <a:bodyPr wrap="square" rtlCol="0">
            <a:spAutoFit/>
          </a:bodyPr>
          <a:lstStyle/>
          <a:p>
            <a:pPr algn="ctr"/>
            <a:r>
              <a:rPr lang="fr-CA" sz="1600" b="1">
                <a:latin typeface="Arial" panose="020B0604020202020204" pitchFamily="34" charset="0"/>
                <a:cs typeface="Arial" panose="020B0604020202020204" pitchFamily="34" charset="0"/>
              </a:rPr>
              <a:t>Devant</a:t>
            </a:r>
          </a:p>
        </p:txBody>
      </p:sp>
      <p:sp>
        <p:nvSpPr>
          <p:cNvPr id="11" name="ZoneTexte 10">
            <a:extLst>
              <a:ext uri="{FF2B5EF4-FFF2-40B4-BE49-F238E27FC236}">
                <a16:creationId xmlns:a16="http://schemas.microsoft.com/office/drawing/2014/main" id="{50BB3FB4-BA6A-48D2-9BD0-049B72609DEF}"/>
              </a:ext>
            </a:extLst>
          </p:cNvPr>
          <p:cNvSpPr txBox="1"/>
          <p:nvPr>
            <p:custDataLst>
              <p:tags r:id="rId4"/>
            </p:custDataLst>
          </p:nvPr>
        </p:nvSpPr>
        <p:spPr>
          <a:xfrm>
            <a:off x="4895852" y="1303115"/>
            <a:ext cx="2216461" cy="338554"/>
          </a:xfrm>
          <a:prstGeom prst="rect">
            <a:avLst/>
          </a:prstGeom>
          <a:noFill/>
        </p:spPr>
        <p:txBody>
          <a:bodyPr wrap="square" rtlCol="0">
            <a:spAutoFit/>
          </a:bodyPr>
          <a:lstStyle/>
          <a:p>
            <a:pPr algn="ctr"/>
            <a:r>
              <a:rPr lang="fr-CA" sz="1600" b="1">
                <a:latin typeface="Arial" panose="020B0604020202020204" pitchFamily="34" charset="0"/>
                <a:cs typeface="Arial" panose="020B0604020202020204" pitchFamily="34" charset="0"/>
              </a:rPr>
              <a:t>Derrière</a:t>
            </a:r>
          </a:p>
        </p:txBody>
      </p:sp>
      <p:pic>
        <p:nvPicPr>
          <p:cNvPr id="3" name="Image 2">
            <a:extLst>
              <a:ext uri="{FF2B5EF4-FFF2-40B4-BE49-F238E27FC236}">
                <a16:creationId xmlns:a16="http://schemas.microsoft.com/office/drawing/2014/main" id="{D50E5D36-69BD-56A9-FDA5-92A0E20F3159}"/>
              </a:ext>
            </a:extLst>
          </p:cNvPr>
          <p:cNvPicPr>
            <a:picLocks noChangeAspect="1"/>
          </p:cNvPicPr>
          <p:nvPr>
            <p:custDataLst>
              <p:tags r:id="rId5"/>
            </p:custDataLst>
          </p:nvPr>
        </p:nvPicPr>
        <p:blipFill>
          <a:blip r:embed="rId9"/>
          <a:srcRect/>
          <a:stretch/>
        </p:blipFill>
        <p:spPr>
          <a:xfrm>
            <a:off x="2012635" y="1697768"/>
            <a:ext cx="2266950" cy="3092546"/>
          </a:xfrm>
          <a:prstGeom prst="rect">
            <a:avLst/>
          </a:prstGeom>
          <a:ln w="6350">
            <a:solidFill>
              <a:schemeClr val="tx1"/>
            </a:solidFill>
          </a:ln>
        </p:spPr>
      </p:pic>
      <p:pic>
        <p:nvPicPr>
          <p:cNvPr id="4" name="Image 3">
            <a:extLst>
              <a:ext uri="{FF2B5EF4-FFF2-40B4-BE49-F238E27FC236}">
                <a16:creationId xmlns:a16="http://schemas.microsoft.com/office/drawing/2014/main" id="{64B39F6D-E5B1-263E-41CD-97E8442F68A6}"/>
              </a:ext>
            </a:extLst>
          </p:cNvPr>
          <p:cNvPicPr>
            <a:picLocks noChangeAspect="1"/>
          </p:cNvPicPr>
          <p:nvPr>
            <p:custDataLst>
              <p:tags r:id="rId6"/>
            </p:custDataLst>
          </p:nvPr>
        </p:nvPicPr>
        <p:blipFill>
          <a:blip r:embed="rId10"/>
          <a:srcRect/>
          <a:stretch/>
        </p:blipFill>
        <p:spPr>
          <a:xfrm>
            <a:off x="4895852" y="1699488"/>
            <a:ext cx="2266950" cy="3089106"/>
          </a:xfrm>
          <a:prstGeom prst="rect">
            <a:avLst/>
          </a:prstGeom>
          <a:ln w="6350">
            <a:solidFill>
              <a:schemeClr val="tx1"/>
            </a:solidFill>
          </a:ln>
        </p:spPr>
      </p:pic>
    </p:spTree>
    <p:extLst>
      <p:ext uri="{BB962C8B-B14F-4D97-AF65-F5344CB8AC3E}">
        <p14:creationId xmlns:p14="http://schemas.microsoft.com/office/powerpoint/2010/main" val="679263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34780E4-2DFC-20EF-4DE7-002119D8083B}"/>
              </a:ext>
            </a:extLst>
          </p:cNvPr>
          <p:cNvPicPr>
            <a:picLocks noChangeAspect="1"/>
          </p:cNvPicPr>
          <p:nvPr/>
        </p:nvPicPr>
        <p:blipFill>
          <a:blip r:embed="rId4"/>
          <a:srcRect b="7951"/>
          <a:stretch>
            <a:fillRect/>
          </a:stretch>
        </p:blipFill>
        <p:spPr>
          <a:xfrm>
            <a:off x="112673" y="1213948"/>
            <a:ext cx="5058550" cy="3689672"/>
          </a:xfrm>
          <a:prstGeom prst="rect">
            <a:avLst/>
          </a:prstGeom>
        </p:spPr>
      </p:pic>
      <p:sp>
        <p:nvSpPr>
          <p:cNvPr id="5" name="Titre 2">
            <a:extLst>
              <a:ext uri="{FF2B5EF4-FFF2-40B4-BE49-F238E27FC236}">
                <a16:creationId xmlns:a16="http://schemas.microsoft.com/office/drawing/2014/main" id="{92F1A8FF-43DD-1CB1-628A-7A7FA1788FB4}"/>
              </a:ext>
            </a:extLst>
          </p:cNvPr>
          <p:cNvSpPr txBox="1">
            <a:spLocks/>
          </p:cNvSpPr>
          <p:nvPr>
            <p:custDataLst>
              <p:tags r:id="rId1"/>
            </p:custDataLst>
          </p:nvPr>
        </p:nvSpPr>
        <p:spPr>
          <a:xfrm>
            <a:off x="4032853" y="584797"/>
            <a:ext cx="5376843" cy="1986953"/>
          </a:xfrm>
          <a:prstGeom prst="rect">
            <a:avLst/>
          </a:prstGeom>
        </p:spPr>
        <p:txBody>
          <a:bodyPr lIns="91440" tIns="45720" rIns="91440" bIns="45720"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pPr>
            <a:r>
              <a:rPr lang="fr-CA" sz="3600" b="1" dirty="0">
                <a:latin typeface="Helvetica"/>
                <a:cs typeface="Helvetica"/>
              </a:rPr>
              <a:t>Mise en candidature </a:t>
            </a:r>
            <a:endParaRPr lang="en-US" sz="3600" dirty="0">
              <a:latin typeface="Helvetica"/>
              <a:cs typeface="Helvetica"/>
            </a:endParaRPr>
          </a:p>
          <a:p>
            <a:pPr>
              <a:lnSpc>
                <a:spcPct val="100000"/>
              </a:lnSpc>
              <a:spcBef>
                <a:spcPts val="0"/>
              </a:spcBef>
            </a:pPr>
            <a:r>
              <a:rPr lang="fr-CA" sz="3600" b="1" dirty="0">
                <a:latin typeface="Helvetica"/>
                <a:cs typeface="Helvetica"/>
              </a:rPr>
              <a:t>et période électorale</a:t>
            </a:r>
            <a:endParaRPr lang="fr-CA" sz="3600" dirty="0"/>
          </a:p>
        </p:txBody>
      </p:sp>
    </p:spTree>
    <p:extLst>
      <p:ext uri="{BB962C8B-B14F-4D97-AF65-F5344CB8AC3E}">
        <p14:creationId xmlns:p14="http://schemas.microsoft.com/office/powerpoint/2010/main" val="2046444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prstGeom prst="rect">
            <a:avLst/>
          </a:prstGeom>
        </p:spPr>
        <p:txBody>
          <a:bodyPr>
            <a:normAutofit/>
          </a:bodyPr>
          <a:lstStyle/>
          <a:p>
            <a:pPr algn="l"/>
            <a:r>
              <a:rPr lang="fr-FR"/>
              <a:t>Mode de scrutin</a:t>
            </a:r>
          </a:p>
        </p:txBody>
      </p:sp>
      <p:sp>
        <p:nvSpPr>
          <p:cNvPr id="3" name="Rectangle 2">
            <a:extLst>
              <a:ext uri="{FF2B5EF4-FFF2-40B4-BE49-F238E27FC236}">
                <a16:creationId xmlns:a16="http://schemas.microsoft.com/office/drawing/2014/main" id="{CEA4D612-1B13-A63E-71ED-A0AA24A9E8D0}"/>
              </a:ext>
            </a:extLst>
          </p:cNvPr>
          <p:cNvSpPr/>
          <p:nvPr>
            <p:custDataLst>
              <p:tags r:id="rId2"/>
            </p:custDataLst>
          </p:nvPr>
        </p:nvSpPr>
        <p:spPr>
          <a:xfrm>
            <a:off x="2000324" y="1837561"/>
            <a:ext cx="2202027" cy="512980"/>
          </a:xfrm>
          <a:prstGeom prst="rect">
            <a:avLst/>
          </a:prstGeom>
          <a:solidFill>
            <a:srgbClr val="FFFD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2419486-CA84-459B-51FB-06671627C44F}"/>
              </a:ext>
            </a:extLst>
          </p:cNvPr>
          <p:cNvSpPr/>
          <p:nvPr>
            <p:custDataLst>
              <p:tags r:id="rId3"/>
            </p:custDataLst>
          </p:nvPr>
        </p:nvSpPr>
        <p:spPr>
          <a:xfrm>
            <a:off x="4267665" y="1837561"/>
            <a:ext cx="2202027" cy="512980"/>
          </a:xfrm>
          <a:prstGeom prst="rect">
            <a:avLst/>
          </a:prstGeom>
          <a:solidFill>
            <a:srgbClr val="FFFD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6F49BA-37AC-1DC0-BA1C-D1E034F93340}"/>
              </a:ext>
            </a:extLst>
          </p:cNvPr>
          <p:cNvSpPr/>
          <p:nvPr>
            <p:custDataLst>
              <p:tags r:id="rId4"/>
            </p:custDataLst>
          </p:nvPr>
        </p:nvSpPr>
        <p:spPr>
          <a:xfrm>
            <a:off x="6515955" y="1837561"/>
            <a:ext cx="1798086" cy="512980"/>
          </a:xfrm>
          <a:prstGeom prst="rect">
            <a:avLst/>
          </a:prstGeom>
          <a:solidFill>
            <a:srgbClr val="FFFD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ccolade ouvrante 5">
            <a:extLst>
              <a:ext uri="{FF2B5EF4-FFF2-40B4-BE49-F238E27FC236}">
                <a16:creationId xmlns:a16="http://schemas.microsoft.com/office/drawing/2014/main" id="{0F0E2943-DBCB-4B1E-87DA-36B391CC9676}"/>
              </a:ext>
            </a:extLst>
          </p:cNvPr>
          <p:cNvSpPr/>
          <p:nvPr>
            <p:custDataLst>
              <p:tags r:id="rId5"/>
            </p:custDataLst>
          </p:nvPr>
        </p:nvSpPr>
        <p:spPr>
          <a:xfrm rot="16200000" flipH="1">
            <a:off x="2963961" y="1456990"/>
            <a:ext cx="237431" cy="2164704"/>
          </a:xfrm>
          <a:prstGeom prst="leftBrace">
            <a:avLst/>
          </a:prstGeom>
          <a:ln w="25400">
            <a:solidFill>
              <a:srgbClr val="9D9172"/>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9CD789-D868-2FC7-C1C3-F27996493554}"/>
              </a:ext>
            </a:extLst>
          </p:cNvPr>
          <p:cNvSpPr/>
          <p:nvPr>
            <p:custDataLst>
              <p:tags r:id="rId6"/>
            </p:custDataLst>
          </p:nvPr>
        </p:nvSpPr>
        <p:spPr>
          <a:xfrm>
            <a:off x="2000326" y="2658058"/>
            <a:ext cx="2164705"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La candidate ou le candidat qui obtient </a:t>
            </a:r>
            <a:r>
              <a:rPr kumimoji="0" lang="fr-CA" sz="2400" b="1" i="0" u="none" strike="noStrike" kern="1200" cap="none" spc="0" normalizeH="0" baseline="0" noProof="0">
                <a:ln>
                  <a:noFill/>
                </a:ln>
                <a:solidFill>
                  <a:prstClr val="black"/>
                </a:solidFill>
                <a:effectLst/>
                <a:uLnTx/>
                <a:uFillTx/>
                <a:latin typeface="Calibri" panose="020F0502020204030204"/>
                <a:ea typeface="+mn-ea"/>
                <a:cs typeface="+mn-cs"/>
              </a:rPr>
              <a:t>le plus de votes </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est élu</a:t>
            </a:r>
          </a:p>
        </p:txBody>
      </p:sp>
      <p:sp>
        <p:nvSpPr>
          <p:cNvPr id="8" name="Accolade ouvrante 7">
            <a:extLst>
              <a:ext uri="{FF2B5EF4-FFF2-40B4-BE49-F238E27FC236}">
                <a16:creationId xmlns:a16="http://schemas.microsoft.com/office/drawing/2014/main" id="{FA1BB66D-FAF3-3FEA-5D10-09976866501B}"/>
              </a:ext>
            </a:extLst>
          </p:cNvPr>
          <p:cNvSpPr/>
          <p:nvPr>
            <p:custDataLst>
              <p:tags r:id="rId7"/>
            </p:custDataLst>
          </p:nvPr>
        </p:nvSpPr>
        <p:spPr>
          <a:xfrm rot="16200000" flipH="1">
            <a:off x="5249963" y="1456991"/>
            <a:ext cx="237431" cy="2164704"/>
          </a:xfrm>
          <a:prstGeom prst="leftBrace">
            <a:avLst/>
          </a:prstGeom>
          <a:ln w="25400">
            <a:solidFill>
              <a:srgbClr val="88939A"/>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20486E2-C078-EBD5-5CC4-3AC12CA42FCF}"/>
              </a:ext>
            </a:extLst>
          </p:cNvPr>
          <p:cNvSpPr/>
          <p:nvPr>
            <p:custDataLst>
              <p:tags r:id="rId8"/>
            </p:custDataLst>
          </p:nvPr>
        </p:nvSpPr>
        <p:spPr>
          <a:xfrm>
            <a:off x="4286326" y="2658058"/>
            <a:ext cx="216470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a:ln>
                  <a:noFill/>
                </a:ln>
                <a:solidFill>
                  <a:prstClr val="black"/>
                </a:solidFill>
                <a:effectLst/>
                <a:uLnTx/>
                <a:uFillTx/>
                <a:latin typeface="Calibri" panose="020F0502020204030204"/>
                <a:ea typeface="+mn-ea"/>
                <a:cs typeface="+mn-cs"/>
              </a:rPr>
              <a:t>Une seule personne est élue </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par circonscription électorale</a:t>
            </a:r>
          </a:p>
        </p:txBody>
      </p:sp>
      <p:sp>
        <p:nvSpPr>
          <p:cNvPr id="10" name="Accolade ouvrante 9">
            <a:extLst>
              <a:ext uri="{FF2B5EF4-FFF2-40B4-BE49-F238E27FC236}">
                <a16:creationId xmlns:a16="http://schemas.microsoft.com/office/drawing/2014/main" id="{C58F6559-E6DE-F533-18A4-B71F19625E65}"/>
              </a:ext>
            </a:extLst>
          </p:cNvPr>
          <p:cNvSpPr/>
          <p:nvPr>
            <p:custDataLst>
              <p:tags r:id="rId9"/>
            </p:custDataLst>
          </p:nvPr>
        </p:nvSpPr>
        <p:spPr>
          <a:xfrm rot="16200000" flipH="1">
            <a:off x="7274707" y="1680928"/>
            <a:ext cx="237431" cy="1716833"/>
          </a:xfrm>
          <a:prstGeom prst="leftBrace">
            <a:avLst/>
          </a:prstGeom>
          <a:ln w="25400">
            <a:solidFill>
              <a:srgbClr val="8C8486"/>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8C8486"/>
              </a:solidFill>
              <a:effectLst/>
              <a:uLnTx/>
              <a:uFillTx/>
              <a:latin typeface="Calibri" panose="020F0502020204030204"/>
              <a:ea typeface="+mn-ea"/>
              <a:cs typeface="+mn-cs"/>
            </a:endParaRPr>
          </a:p>
        </p:txBody>
      </p:sp>
      <p:pic>
        <p:nvPicPr>
          <p:cNvPr id="12" name="Graphique 11" descr="Man">
            <a:extLst>
              <a:ext uri="{FF2B5EF4-FFF2-40B4-BE49-F238E27FC236}">
                <a16:creationId xmlns:a16="http://schemas.microsoft.com/office/drawing/2014/main" id="{A816A338-4226-40F2-63EE-1D6C70AA10E8}"/>
              </a:ext>
            </a:extLst>
          </p:cNvPr>
          <p:cNvPicPr>
            <a:picLocks noChangeAspect="1"/>
          </p:cNvPicPr>
          <p:nvPr>
            <p:custDataLst>
              <p:tags r:id="rId10"/>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994181" y="1192578"/>
            <a:ext cx="715068" cy="715068"/>
          </a:xfrm>
          <a:prstGeom prst="rect">
            <a:avLst/>
          </a:prstGeom>
        </p:spPr>
      </p:pic>
      <p:pic>
        <p:nvPicPr>
          <p:cNvPr id="13" name="Graphique 12" descr="Pencil">
            <a:extLst>
              <a:ext uri="{FF2B5EF4-FFF2-40B4-BE49-F238E27FC236}">
                <a16:creationId xmlns:a16="http://schemas.microsoft.com/office/drawing/2014/main" id="{ADEFF3B7-73A7-3978-3837-B83FB7705257}"/>
              </a:ext>
            </a:extLst>
          </p:cNvPr>
          <p:cNvPicPr>
            <a:picLocks noChangeAspect="1"/>
          </p:cNvPicPr>
          <p:nvPr>
            <p:custDataLst>
              <p:tags r:id="rId11"/>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090178" y="1310488"/>
            <a:ext cx="597158" cy="597158"/>
          </a:xfrm>
          <a:prstGeom prst="rect">
            <a:avLst/>
          </a:prstGeom>
        </p:spPr>
      </p:pic>
      <p:pic>
        <p:nvPicPr>
          <p:cNvPr id="15" name="Graphique 14" descr="Raised hand">
            <a:extLst>
              <a:ext uri="{FF2B5EF4-FFF2-40B4-BE49-F238E27FC236}">
                <a16:creationId xmlns:a16="http://schemas.microsoft.com/office/drawing/2014/main" id="{BF4FA8E7-F925-DB54-8972-86F90210E5EC}"/>
              </a:ext>
            </a:extLst>
          </p:cNvPr>
          <p:cNvPicPr>
            <a:picLocks noChangeAspect="1"/>
          </p:cNvPicPr>
          <p:nvPr>
            <p:custDataLst>
              <p:tags r:id="rId12"/>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387543" y="1310487"/>
            <a:ext cx="597159" cy="597159"/>
          </a:xfrm>
          <a:prstGeom prst="rect">
            <a:avLst/>
          </a:prstGeom>
        </p:spPr>
      </p:pic>
      <p:pic>
        <p:nvPicPr>
          <p:cNvPr id="16" name="Graphique 15" descr="Raised hand">
            <a:extLst>
              <a:ext uri="{FF2B5EF4-FFF2-40B4-BE49-F238E27FC236}">
                <a16:creationId xmlns:a16="http://schemas.microsoft.com/office/drawing/2014/main" id="{A8F44CCB-60C8-0DFD-F236-18A88F53EE20}"/>
              </a:ext>
            </a:extLst>
          </p:cNvPr>
          <p:cNvPicPr>
            <a:picLocks noChangeAspect="1"/>
          </p:cNvPicPr>
          <p:nvPr>
            <p:custDataLst>
              <p:tags r:id="rId13"/>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816751" y="1310487"/>
            <a:ext cx="597159" cy="597159"/>
          </a:xfrm>
          <a:prstGeom prst="rect">
            <a:avLst/>
          </a:prstGeom>
        </p:spPr>
      </p:pic>
      <p:pic>
        <p:nvPicPr>
          <p:cNvPr id="17" name="Graphique 16" descr="Raised hand">
            <a:extLst>
              <a:ext uri="{FF2B5EF4-FFF2-40B4-BE49-F238E27FC236}">
                <a16:creationId xmlns:a16="http://schemas.microsoft.com/office/drawing/2014/main" id="{8CB901EE-2C52-CF6B-E992-E0650E952688}"/>
              </a:ext>
            </a:extLst>
          </p:cNvPr>
          <p:cNvPicPr>
            <a:picLocks noChangeAspect="1"/>
          </p:cNvPicPr>
          <p:nvPr>
            <p:custDataLst>
              <p:tags r:id="rId14"/>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45959" y="1310487"/>
            <a:ext cx="597159" cy="597159"/>
          </a:xfrm>
          <a:prstGeom prst="rect">
            <a:avLst/>
          </a:prstGeom>
        </p:spPr>
      </p:pic>
      <p:sp>
        <p:nvSpPr>
          <p:cNvPr id="21" name="Rectangle 20">
            <a:extLst>
              <a:ext uri="{FF2B5EF4-FFF2-40B4-BE49-F238E27FC236}">
                <a16:creationId xmlns:a16="http://schemas.microsoft.com/office/drawing/2014/main" id="{E83A63F9-CAC8-2BDF-9D81-073C98D90173}"/>
              </a:ext>
            </a:extLst>
          </p:cNvPr>
          <p:cNvSpPr/>
          <p:nvPr>
            <p:custDataLst>
              <p:tags r:id="rId15"/>
            </p:custDataLst>
          </p:nvPr>
        </p:nvSpPr>
        <p:spPr>
          <a:xfrm>
            <a:off x="7376874" y="4289274"/>
            <a:ext cx="1632857" cy="765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8FEB5E-330D-0930-4687-09ADA160914C}"/>
              </a:ext>
            </a:extLst>
          </p:cNvPr>
          <p:cNvSpPr/>
          <p:nvPr>
            <p:custDataLst>
              <p:tags r:id="rId16"/>
            </p:custDataLst>
          </p:nvPr>
        </p:nvSpPr>
        <p:spPr>
          <a:xfrm>
            <a:off x="6525673" y="2658058"/>
            <a:ext cx="1813341" cy="193899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prstClr val="black"/>
                </a:solidFill>
                <a:effectLst/>
                <a:uLnTx/>
                <a:uFillTx/>
                <a:latin typeface="Calibri" panose="020F0502020204030204"/>
                <a:ea typeface="+mn-ea"/>
                <a:cs typeface="+mn-cs"/>
              </a:rPr>
              <a:t>L’électrice ou l’électeur </a:t>
            </a:r>
            <a:r>
              <a:rPr kumimoji="0" lang="fr-CA" sz="2000" b="1" i="0" u="none" strike="noStrike" kern="1200" cap="none" spc="0" normalizeH="0" baseline="0" noProof="0">
                <a:ln>
                  <a:noFill/>
                </a:ln>
                <a:solidFill>
                  <a:prstClr val="black"/>
                </a:solidFill>
                <a:effectLst/>
                <a:uLnTx/>
                <a:uFillTx/>
                <a:latin typeface="Calibri" panose="020F0502020204030204"/>
                <a:ea typeface="+mn-ea"/>
                <a:cs typeface="+mn-cs"/>
              </a:rPr>
              <a:t>vote une fois</a:t>
            </a:r>
            <a:r>
              <a:rPr kumimoji="0" lang="fr-CA" sz="2000" b="0" i="0" u="none" strike="noStrike" kern="1200" cap="none" spc="0" normalizeH="0" baseline="0" noProof="0">
                <a:ln>
                  <a:noFill/>
                </a:ln>
                <a:solidFill>
                  <a:prstClr val="black"/>
                </a:solidFill>
                <a:effectLst/>
                <a:uLnTx/>
                <a:uFillTx/>
                <a:latin typeface="Calibri" panose="020F0502020204030204"/>
                <a:ea typeface="+mn-ea"/>
                <a:cs typeface="+mn-cs"/>
              </a:rPr>
              <a:t>, pour une seule personne, à un seul endroit</a:t>
            </a:r>
          </a:p>
        </p:txBody>
      </p:sp>
      <p:sp>
        <p:nvSpPr>
          <p:cNvPr id="14" name="Espace réservé du contenu 2">
            <a:extLst>
              <a:ext uri="{FF2B5EF4-FFF2-40B4-BE49-F238E27FC236}">
                <a16:creationId xmlns:a16="http://schemas.microsoft.com/office/drawing/2014/main" id="{8196E7C4-17F2-CE8C-851A-7FE1A210AE8D}"/>
              </a:ext>
            </a:extLst>
          </p:cNvPr>
          <p:cNvSpPr txBox="1">
            <a:spLocks/>
          </p:cNvSpPr>
          <p:nvPr>
            <p:custDataLst>
              <p:tags r:id="rId17"/>
            </p:custDataLst>
          </p:nvPr>
        </p:nvSpPr>
        <p:spPr>
          <a:xfrm>
            <a:off x="236840" y="1792760"/>
            <a:ext cx="8397551" cy="69092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3600" b="1" i="0" u="none" strike="noStrike" kern="1200" cap="none" spc="0" normalizeH="0" baseline="0" noProof="0" dirty="0">
                <a:ln>
                  <a:noFill/>
                </a:ln>
                <a:solidFill>
                  <a:prstClr val="black"/>
                </a:solidFill>
                <a:effectLst/>
                <a:uLnTx/>
                <a:uFillTx/>
                <a:latin typeface="Calibri" panose="020F0502020204030204"/>
                <a:ea typeface="+mn-ea"/>
                <a:cs typeface="+mn-cs"/>
              </a:rPr>
              <a:t>Scrutin </a:t>
            </a:r>
            <a:r>
              <a:rPr kumimoji="0" lang="fr-CA" sz="3600" b="1" i="0" u="none" strike="noStrike" kern="1200" cap="none" spc="0" normalizeH="0" baseline="0" noProof="0" dirty="0">
                <a:ln>
                  <a:noFill/>
                </a:ln>
                <a:solidFill>
                  <a:srgbClr val="9D9172"/>
                </a:solidFill>
                <a:effectLst/>
                <a:uLnTx/>
                <a:uFillTx/>
                <a:latin typeface="Calibri" panose="020F0502020204030204"/>
                <a:ea typeface="+mn-ea"/>
                <a:cs typeface="+mn-cs"/>
              </a:rPr>
              <a:t>majoritaire</a:t>
            </a:r>
            <a:r>
              <a:rPr kumimoji="0" lang="fr-CA"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3600" b="1" i="0" u="none" strike="noStrike" kern="1200" cap="none" spc="0" normalizeH="0" baseline="0" noProof="0" dirty="0">
                <a:ln>
                  <a:noFill/>
                </a:ln>
                <a:solidFill>
                  <a:srgbClr val="88939A"/>
                </a:solidFill>
                <a:effectLst/>
                <a:uLnTx/>
                <a:uFillTx/>
                <a:latin typeface="Calibri" panose="020F0502020204030204"/>
                <a:ea typeface="+mn-ea"/>
                <a:cs typeface="+mn-cs"/>
              </a:rPr>
              <a:t>uninominal</a:t>
            </a:r>
            <a:r>
              <a:rPr kumimoji="0" lang="fr-CA"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3600" b="1" i="0" u="none" strike="noStrike" kern="1200" cap="none" spc="0" normalizeH="0" baseline="0" noProof="0" dirty="0">
                <a:ln>
                  <a:noFill/>
                </a:ln>
                <a:solidFill>
                  <a:srgbClr val="8C8486"/>
                </a:solidFill>
                <a:effectLst/>
                <a:uLnTx/>
                <a:uFillTx/>
                <a:latin typeface="Calibri" panose="020F0502020204030204"/>
                <a:ea typeface="+mn-ea"/>
                <a:cs typeface="+mn-cs"/>
              </a:rPr>
              <a:t>à un tour</a:t>
            </a:r>
          </a:p>
        </p:txBody>
      </p:sp>
    </p:spTree>
    <p:extLst>
      <p:ext uri="{BB962C8B-B14F-4D97-AF65-F5344CB8AC3E}">
        <p14:creationId xmlns:p14="http://schemas.microsoft.com/office/powerpoint/2010/main" val="336431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EAE30F30-EE1B-CB28-E741-EE7C5A2170A2}"/>
              </a:ext>
            </a:extLst>
          </p:cNvPr>
          <p:cNvGrpSpPr/>
          <p:nvPr/>
        </p:nvGrpSpPr>
        <p:grpSpPr>
          <a:xfrm>
            <a:off x="993603" y="2228217"/>
            <a:ext cx="363071" cy="363071"/>
            <a:chOff x="993603" y="2036193"/>
            <a:chExt cx="363071" cy="363071"/>
          </a:xfrm>
        </p:grpSpPr>
        <p:sp>
          <p:nvSpPr>
            <p:cNvPr id="6" name="Ellipse 5">
              <a:extLst>
                <a:ext uri="{FF2B5EF4-FFF2-40B4-BE49-F238E27FC236}">
                  <a16:creationId xmlns:a16="http://schemas.microsoft.com/office/drawing/2014/main" id="{58FEDC17-6212-0D47-864B-76FC33E0BF19}"/>
                </a:ext>
              </a:extLst>
            </p:cNvPr>
            <p:cNvSpPr/>
            <p:nvPr/>
          </p:nvSpPr>
          <p:spPr>
            <a:xfrm>
              <a:off x="993603" y="2036193"/>
              <a:ext cx="363071" cy="363071"/>
            </a:xfrm>
            <a:prstGeom prst="ellipse">
              <a:avLst/>
            </a:prstGeom>
            <a:solidFill>
              <a:srgbClr val="FFFD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3" name="Espace réservé du contenu 13">
              <a:extLst>
                <a:ext uri="{FF2B5EF4-FFF2-40B4-BE49-F238E27FC236}">
                  <a16:creationId xmlns:a16="http://schemas.microsoft.com/office/drawing/2014/main" id="{C91EBC08-4055-214F-BB5D-0AFAD4D0FE63}"/>
                </a:ext>
              </a:extLst>
            </p:cNvPr>
            <p:cNvSpPr txBox="1">
              <a:spLocks/>
            </p:cNvSpPr>
            <p:nvPr/>
          </p:nvSpPr>
          <p:spPr>
            <a:xfrm>
              <a:off x="1025932" y="2076110"/>
              <a:ext cx="306000" cy="306000"/>
            </a:xfrm>
            <a:prstGeom prst="rect">
              <a:avLst/>
            </a:prstGeom>
            <a:noFill/>
          </p:spPr>
          <p:txBody>
            <a:bodyPr lIns="72000" tIns="72000" rIns="72000" bIns="72000" anchor="ctr" anchorCtr="0">
              <a:noAutofit/>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spcAft>
                  <a:spcPts val="25"/>
                </a:spcAft>
                <a:buFont typeface="Arial"/>
                <a:buNone/>
              </a:pPr>
              <a:r>
                <a:rPr lang="fr-FR" sz="2000" b="1"/>
                <a:t>1</a:t>
              </a:r>
            </a:p>
          </p:txBody>
        </p:sp>
      </p:grpSp>
      <p:grpSp>
        <p:nvGrpSpPr>
          <p:cNvPr id="21" name="Groupe 20">
            <a:extLst>
              <a:ext uri="{FF2B5EF4-FFF2-40B4-BE49-F238E27FC236}">
                <a16:creationId xmlns:a16="http://schemas.microsoft.com/office/drawing/2014/main" id="{0C48D0F1-E8C8-51CF-3A21-67D0CF97D665}"/>
              </a:ext>
            </a:extLst>
          </p:cNvPr>
          <p:cNvGrpSpPr/>
          <p:nvPr/>
        </p:nvGrpSpPr>
        <p:grpSpPr>
          <a:xfrm>
            <a:off x="1015772" y="2850848"/>
            <a:ext cx="363071" cy="363071"/>
            <a:chOff x="1015772" y="2658824"/>
            <a:chExt cx="363071" cy="363071"/>
          </a:xfrm>
        </p:grpSpPr>
        <p:sp>
          <p:nvSpPr>
            <p:cNvPr id="7" name="Ellipse 6">
              <a:extLst>
                <a:ext uri="{FF2B5EF4-FFF2-40B4-BE49-F238E27FC236}">
                  <a16:creationId xmlns:a16="http://schemas.microsoft.com/office/drawing/2014/main" id="{B18A1842-F912-4846-8C97-331B9B638983}"/>
                </a:ext>
              </a:extLst>
            </p:cNvPr>
            <p:cNvSpPr/>
            <p:nvPr/>
          </p:nvSpPr>
          <p:spPr>
            <a:xfrm>
              <a:off x="1015772" y="2658824"/>
              <a:ext cx="363071" cy="363071"/>
            </a:xfrm>
            <a:prstGeom prst="ellipse">
              <a:avLst/>
            </a:prstGeom>
            <a:solidFill>
              <a:srgbClr val="FFFD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5" name="Espace réservé du contenu 13">
              <a:extLst>
                <a:ext uri="{FF2B5EF4-FFF2-40B4-BE49-F238E27FC236}">
                  <a16:creationId xmlns:a16="http://schemas.microsoft.com/office/drawing/2014/main" id="{D3EE91FB-EC9E-CE47-A81D-E88B39C2E536}"/>
                </a:ext>
              </a:extLst>
            </p:cNvPr>
            <p:cNvSpPr txBox="1">
              <a:spLocks/>
            </p:cNvSpPr>
            <p:nvPr/>
          </p:nvSpPr>
          <p:spPr>
            <a:xfrm>
              <a:off x="1051895" y="2694947"/>
              <a:ext cx="306000" cy="306000"/>
            </a:xfrm>
            <a:prstGeom prst="rect">
              <a:avLst/>
            </a:prstGeom>
            <a:noFill/>
          </p:spPr>
          <p:txBody>
            <a:bodyPr lIns="72000" tIns="72000" rIns="72000" bIns="72000" anchor="ctr" anchorCtr="0">
              <a:noAutofit/>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spcAft>
                  <a:spcPts val="25"/>
                </a:spcAft>
                <a:buFont typeface="Arial"/>
                <a:buNone/>
              </a:pPr>
              <a:r>
                <a:rPr lang="fr-FR" sz="2000" b="1"/>
                <a:t>2</a:t>
              </a:r>
            </a:p>
          </p:txBody>
        </p:sp>
      </p:grpSp>
      <p:grpSp>
        <p:nvGrpSpPr>
          <p:cNvPr id="20" name="Groupe 19">
            <a:extLst>
              <a:ext uri="{FF2B5EF4-FFF2-40B4-BE49-F238E27FC236}">
                <a16:creationId xmlns:a16="http://schemas.microsoft.com/office/drawing/2014/main" id="{37955991-FEF4-AB89-06C9-224B75A655BD}"/>
              </a:ext>
            </a:extLst>
          </p:cNvPr>
          <p:cNvGrpSpPr/>
          <p:nvPr/>
        </p:nvGrpSpPr>
        <p:grpSpPr>
          <a:xfrm>
            <a:off x="1014187" y="3476772"/>
            <a:ext cx="363071" cy="363071"/>
            <a:chOff x="1014187" y="3284748"/>
            <a:chExt cx="363071" cy="363071"/>
          </a:xfrm>
        </p:grpSpPr>
        <p:sp>
          <p:nvSpPr>
            <p:cNvPr id="8" name="Ellipse 7">
              <a:extLst>
                <a:ext uri="{FF2B5EF4-FFF2-40B4-BE49-F238E27FC236}">
                  <a16:creationId xmlns:a16="http://schemas.microsoft.com/office/drawing/2014/main" id="{38285EE7-37BB-A842-95C0-CA1B24BE3C05}"/>
                </a:ext>
              </a:extLst>
            </p:cNvPr>
            <p:cNvSpPr/>
            <p:nvPr/>
          </p:nvSpPr>
          <p:spPr>
            <a:xfrm>
              <a:off x="1014187" y="3284748"/>
              <a:ext cx="363071" cy="363071"/>
            </a:xfrm>
            <a:prstGeom prst="ellipse">
              <a:avLst/>
            </a:prstGeom>
            <a:solidFill>
              <a:srgbClr val="FFFD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6" name="Espace réservé du contenu 13">
              <a:extLst>
                <a:ext uri="{FF2B5EF4-FFF2-40B4-BE49-F238E27FC236}">
                  <a16:creationId xmlns:a16="http://schemas.microsoft.com/office/drawing/2014/main" id="{96C9C18A-FACE-4B4B-93EC-B257B7D132F0}"/>
                </a:ext>
              </a:extLst>
            </p:cNvPr>
            <p:cNvSpPr txBox="1">
              <a:spLocks/>
            </p:cNvSpPr>
            <p:nvPr/>
          </p:nvSpPr>
          <p:spPr>
            <a:xfrm>
              <a:off x="1054104" y="3324665"/>
              <a:ext cx="306000" cy="306000"/>
            </a:xfrm>
            <a:prstGeom prst="rect">
              <a:avLst/>
            </a:prstGeom>
            <a:noFill/>
          </p:spPr>
          <p:txBody>
            <a:bodyPr lIns="72000" tIns="72000" rIns="72000" bIns="72000" anchor="ctr" anchorCtr="0">
              <a:noAutofit/>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spcAft>
                  <a:spcPts val="25"/>
                </a:spcAft>
                <a:buFont typeface="Arial"/>
                <a:buNone/>
              </a:pPr>
              <a:r>
                <a:rPr lang="fr-FR" sz="2000" b="1"/>
                <a:t>3</a:t>
              </a:r>
            </a:p>
          </p:txBody>
        </p:sp>
      </p:grpSp>
      <p:sp>
        <p:nvSpPr>
          <p:cNvPr id="14" name="Espace réservé du contenu 13"/>
          <p:cNvSpPr>
            <a:spLocks noGrp="1"/>
          </p:cNvSpPr>
          <p:nvPr>
            <p:ph type="body" sz="quarter" idx="10"/>
            <p:custDataLst>
              <p:tags r:id="rId1"/>
            </p:custDataLst>
          </p:nvPr>
        </p:nvSpPr>
        <p:spPr>
          <a:xfrm>
            <a:off x="1698171" y="1417496"/>
            <a:ext cx="6640843" cy="2958708"/>
          </a:xfrm>
          <a:prstGeom prst="rect">
            <a:avLst/>
          </a:prstGeom>
        </p:spPr>
        <p:txBody>
          <a:bodyPr/>
          <a:lstStyle/>
          <a:p>
            <a:pPr marL="0" indent="0">
              <a:lnSpc>
                <a:spcPct val="150000"/>
              </a:lnSpc>
              <a:spcBef>
                <a:spcPts val="400"/>
              </a:spcBef>
              <a:buNone/>
            </a:pPr>
            <a:r>
              <a:rPr lang="fr-FR" sz="2500" dirty="0"/>
              <a:t>Amorce</a:t>
            </a:r>
          </a:p>
          <a:p>
            <a:pPr marL="0" indent="0">
              <a:lnSpc>
                <a:spcPct val="150000"/>
              </a:lnSpc>
              <a:spcBef>
                <a:spcPts val="400"/>
              </a:spcBef>
              <a:buNone/>
            </a:pPr>
            <a:r>
              <a:rPr lang="fr-FR" sz="2500" dirty="0"/>
              <a:t>Le savais-tu?</a:t>
            </a:r>
            <a:endParaRPr lang="fr-FR" sz="2500" i="1" dirty="0"/>
          </a:p>
          <a:p>
            <a:pPr marL="0" indent="0">
              <a:lnSpc>
                <a:spcPct val="150000"/>
              </a:lnSpc>
              <a:spcBef>
                <a:spcPts val="400"/>
              </a:spcBef>
              <a:buNone/>
            </a:pPr>
            <a:r>
              <a:rPr lang="fr-FR" sz="2500" dirty="0"/>
              <a:t>La carte électorale participative</a:t>
            </a:r>
          </a:p>
          <a:p>
            <a:pPr marL="0" indent="0">
              <a:lnSpc>
                <a:spcPct val="150000"/>
              </a:lnSpc>
              <a:spcBef>
                <a:spcPts val="400"/>
              </a:spcBef>
              <a:buNone/>
            </a:pPr>
            <a:r>
              <a:rPr lang="fr-FR" sz="2500" dirty="0"/>
              <a:t>Élection mystère</a:t>
            </a:r>
          </a:p>
          <a:p>
            <a:pPr marL="0" indent="0">
              <a:lnSpc>
                <a:spcPct val="150000"/>
              </a:lnSpc>
              <a:spcBef>
                <a:spcPts val="400"/>
              </a:spcBef>
              <a:buNone/>
            </a:pPr>
            <a:r>
              <a:rPr lang="fr-FR" sz="2500" dirty="0"/>
              <a:t>Tâche intégratrice</a:t>
            </a:r>
          </a:p>
        </p:txBody>
      </p:sp>
      <p:sp>
        <p:nvSpPr>
          <p:cNvPr id="2" name="Titre 1"/>
          <p:cNvSpPr>
            <a:spLocks noGrp="1"/>
          </p:cNvSpPr>
          <p:nvPr>
            <p:ph type="title"/>
            <p:custDataLst>
              <p:tags r:id="rId2"/>
            </p:custDataLst>
          </p:nvPr>
        </p:nvSpPr>
        <p:spPr>
          <a:xfrm>
            <a:off x="870927" y="404939"/>
            <a:ext cx="7889896" cy="622004"/>
          </a:xfrm>
          <a:prstGeom prst="rect">
            <a:avLst/>
          </a:prstGeom>
        </p:spPr>
        <p:txBody>
          <a:bodyPr/>
          <a:lstStyle/>
          <a:p>
            <a:pPr algn="l"/>
            <a:r>
              <a:rPr lang="fr-FR" sz="2700" dirty="0">
                <a:latin typeface="Helvetica" pitchFamily="2" charset="0"/>
              </a:rPr>
              <a:t>Éléments de la situation d’apprentissage</a:t>
            </a:r>
          </a:p>
        </p:txBody>
      </p:sp>
      <p:grpSp>
        <p:nvGrpSpPr>
          <p:cNvPr id="23" name="Groupe 22">
            <a:extLst>
              <a:ext uri="{FF2B5EF4-FFF2-40B4-BE49-F238E27FC236}">
                <a16:creationId xmlns:a16="http://schemas.microsoft.com/office/drawing/2014/main" id="{93A7AAC1-BDCD-23DC-FBD3-25245BEA7343}"/>
              </a:ext>
            </a:extLst>
          </p:cNvPr>
          <p:cNvGrpSpPr/>
          <p:nvPr/>
        </p:nvGrpSpPr>
        <p:grpSpPr>
          <a:xfrm>
            <a:off x="1015648" y="1599625"/>
            <a:ext cx="363071" cy="363071"/>
            <a:chOff x="1015648" y="1407601"/>
            <a:chExt cx="363071" cy="363071"/>
          </a:xfrm>
        </p:grpSpPr>
        <p:sp>
          <p:nvSpPr>
            <p:cNvPr id="4" name="Ellipse 3">
              <a:extLst>
                <a:ext uri="{FF2B5EF4-FFF2-40B4-BE49-F238E27FC236}">
                  <a16:creationId xmlns:a16="http://schemas.microsoft.com/office/drawing/2014/main" id="{19772F56-2E4E-E016-9863-80D2A3C0D030}"/>
                </a:ext>
              </a:extLst>
            </p:cNvPr>
            <p:cNvSpPr/>
            <p:nvPr/>
          </p:nvSpPr>
          <p:spPr>
            <a:xfrm>
              <a:off x="1015648" y="1407601"/>
              <a:ext cx="363071" cy="363071"/>
            </a:xfrm>
            <a:prstGeom prst="ellipse">
              <a:avLst/>
            </a:prstGeom>
            <a:solidFill>
              <a:srgbClr val="FFFD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5" name="Espace réservé du contenu 13">
              <a:extLst>
                <a:ext uri="{FF2B5EF4-FFF2-40B4-BE49-F238E27FC236}">
                  <a16:creationId xmlns:a16="http://schemas.microsoft.com/office/drawing/2014/main" id="{76646961-9C80-B5BC-14BB-2B592BD573BD}"/>
                </a:ext>
              </a:extLst>
            </p:cNvPr>
            <p:cNvSpPr txBox="1">
              <a:spLocks/>
            </p:cNvSpPr>
            <p:nvPr/>
          </p:nvSpPr>
          <p:spPr>
            <a:xfrm>
              <a:off x="1047977" y="1447518"/>
              <a:ext cx="306000" cy="306000"/>
            </a:xfrm>
            <a:prstGeom prst="rect">
              <a:avLst/>
            </a:prstGeom>
            <a:noFill/>
          </p:spPr>
          <p:txBody>
            <a:bodyPr lIns="72000" tIns="72000" rIns="72000" bIns="72000" anchor="ctr" anchorCtr="0">
              <a:noAutofit/>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spcAft>
                  <a:spcPts val="25"/>
                </a:spcAft>
                <a:buFont typeface="Arial"/>
                <a:buNone/>
              </a:pPr>
              <a:endParaRPr lang="fr-FR" sz="2000" b="1"/>
            </a:p>
          </p:txBody>
        </p:sp>
      </p:grpSp>
      <p:grpSp>
        <p:nvGrpSpPr>
          <p:cNvPr id="12" name="Groupe 11">
            <a:extLst>
              <a:ext uri="{FF2B5EF4-FFF2-40B4-BE49-F238E27FC236}">
                <a16:creationId xmlns:a16="http://schemas.microsoft.com/office/drawing/2014/main" id="{1E895942-884B-8DE7-2921-1406D40A34B1}"/>
              </a:ext>
            </a:extLst>
          </p:cNvPr>
          <p:cNvGrpSpPr/>
          <p:nvPr/>
        </p:nvGrpSpPr>
        <p:grpSpPr>
          <a:xfrm>
            <a:off x="1023359" y="4099403"/>
            <a:ext cx="363071" cy="363071"/>
            <a:chOff x="1023359" y="3907379"/>
            <a:chExt cx="363071" cy="363071"/>
          </a:xfrm>
        </p:grpSpPr>
        <p:sp>
          <p:nvSpPr>
            <p:cNvPr id="10" name="Ellipse 9">
              <a:extLst>
                <a:ext uri="{FF2B5EF4-FFF2-40B4-BE49-F238E27FC236}">
                  <a16:creationId xmlns:a16="http://schemas.microsoft.com/office/drawing/2014/main" id="{97E2C1BC-5757-3050-AC07-88DDA34F8347}"/>
                </a:ext>
              </a:extLst>
            </p:cNvPr>
            <p:cNvSpPr/>
            <p:nvPr/>
          </p:nvSpPr>
          <p:spPr>
            <a:xfrm>
              <a:off x="1023359" y="3907379"/>
              <a:ext cx="363071" cy="363071"/>
            </a:xfrm>
            <a:prstGeom prst="ellipse">
              <a:avLst/>
            </a:prstGeom>
            <a:solidFill>
              <a:srgbClr val="FFFD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1" name="Espace réservé du contenu 13">
              <a:extLst>
                <a:ext uri="{FF2B5EF4-FFF2-40B4-BE49-F238E27FC236}">
                  <a16:creationId xmlns:a16="http://schemas.microsoft.com/office/drawing/2014/main" id="{638AD098-A3C2-647B-29D3-048095D4F765}"/>
                </a:ext>
              </a:extLst>
            </p:cNvPr>
            <p:cNvSpPr txBox="1">
              <a:spLocks/>
            </p:cNvSpPr>
            <p:nvPr/>
          </p:nvSpPr>
          <p:spPr>
            <a:xfrm>
              <a:off x="1055688" y="3947296"/>
              <a:ext cx="306000" cy="306000"/>
            </a:xfrm>
            <a:prstGeom prst="rect">
              <a:avLst/>
            </a:prstGeom>
            <a:noFill/>
          </p:spPr>
          <p:txBody>
            <a:bodyPr lIns="72000" tIns="72000" rIns="72000" bIns="72000" anchor="ctr" anchorCtr="0">
              <a:noAutofit/>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spcAft>
                  <a:spcPts val="25"/>
                </a:spcAft>
                <a:buFont typeface="Arial"/>
                <a:buNone/>
              </a:pPr>
              <a:endParaRPr lang="fr-FR" sz="2000" b="1"/>
            </a:p>
          </p:txBody>
        </p:sp>
      </p:grpSp>
    </p:spTree>
    <p:extLst>
      <p:ext uri="{BB962C8B-B14F-4D97-AF65-F5344CB8AC3E}">
        <p14:creationId xmlns:p14="http://schemas.microsoft.com/office/powerpoint/2010/main" val="91281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A3BC0F0-3B2D-DF12-7FAB-A27785A6D49F}"/>
              </a:ext>
            </a:extLst>
          </p:cNvPr>
          <p:cNvPicPr>
            <a:picLocks noChangeAspect="1"/>
          </p:cNvPicPr>
          <p:nvPr/>
        </p:nvPicPr>
        <p:blipFill>
          <a:blip r:embed="rId4"/>
          <a:srcRect/>
          <a:stretch/>
        </p:blipFill>
        <p:spPr>
          <a:xfrm>
            <a:off x="254416" y="1832458"/>
            <a:ext cx="4564989" cy="3136679"/>
          </a:xfrm>
          <a:prstGeom prst="rect">
            <a:avLst/>
          </a:prstGeom>
        </p:spPr>
      </p:pic>
      <p:sp>
        <p:nvSpPr>
          <p:cNvPr id="7" name="Titre 1">
            <a:extLst>
              <a:ext uri="{FF2B5EF4-FFF2-40B4-BE49-F238E27FC236}">
                <a16:creationId xmlns:a16="http://schemas.microsoft.com/office/drawing/2014/main" id="{E0C9276C-D427-E243-B555-A29A2A05E505}"/>
              </a:ext>
            </a:extLst>
          </p:cNvPr>
          <p:cNvSpPr txBox="1">
            <a:spLocks/>
          </p:cNvSpPr>
          <p:nvPr>
            <p:custDataLst>
              <p:tags r:id="rId1"/>
            </p:custDataLst>
          </p:nvPr>
        </p:nvSpPr>
        <p:spPr>
          <a:xfrm>
            <a:off x="2698073" y="446037"/>
            <a:ext cx="5925666" cy="1386421"/>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CA" sz="3600" b="1" i="0" u="none" strike="noStrike" kern="1200" cap="none" spc="0" normalizeH="0" baseline="0" noProof="0" dirty="0">
                <a:ln>
                  <a:noFill/>
                </a:ln>
                <a:solidFill>
                  <a:prstClr val="black"/>
                </a:solidFill>
                <a:effectLst/>
                <a:uLnTx/>
                <a:uFillTx/>
                <a:latin typeface="Helvetica" pitchFamily="2" charset="0"/>
                <a:ea typeface="+mj-ea"/>
                <a:cs typeface="+mj-cs"/>
              </a:rPr>
              <a:t>Dévoilement des résultats </a:t>
            </a:r>
          </a:p>
          <a:p>
            <a:pPr marL="0" marR="0" lvl="0" indent="0" algn="l" defTabSz="342900" rtl="0" eaLnBrk="1" fontAlgn="auto" latinLnBrk="0" hangingPunct="1">
              <a:lnSpc>
                <a:spcPct val="100000"/>
              </a:lnSpc>
              <a:spcBef>
                <a:spcPct val="0"/>
              </a:spcBef>
              <a:spcAft>
                <a:spcPts val="0"/>
              </a:spcAft>
              <a:buClrTx/>
              <a:buSzTx/>
              <a:buFontTx/>
              <a:buNone/>
              <a:tabLst/>
              <a:defRPr/>
            </a:pPr>
            <a:r>
              <a:rPr kumimoji="0" lang="fr-CA" sz="3600" b="1" i="0" u="none" strike="noStrike" kern="1200" cap="none" spc="0" normalizeH="0" baseline="0" noProof="0" dirty="0">
                <a:ln>
                  <a:noFill/>
                </a:ln>
                <a:solidFill>
                  <a:prstClr val="black"/>
                </a:solidFill>
                <a:effectLst/>
                <a:uLnTx/>
                <a:uFillTx/>
                <a:latin typeface="Helvetica" pitchFamily="2" charset="0"/>
                <a:ea typeface="+mj-ea"/>
                <a:cs typeface="+mj-cs"/>
              </a:rPr>
              <a:t>des élections</a:t>
            </a:r>
          </a:p>
        </p:txBody>
      </p:sp>
    </p:spTree>
    <p:extLst>
      <p:ext uri="{BB962C8B-B14F-4D97-AF65-F5344CB8AC3E}">
        <p14:creationId xmlns:p14="http://schemas.microsoft.com/office/powerpoint/2010/main" val="1462669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prstGeom prst="rect">
            <a:avLst/>
          </a:prstGeom>
        </p:spPr>
        <p:txBody>
          <a:bodyPr>
            <a:normAutofit/>
          </a:bodyPr>
          <a:lstStyle/>
          <a:p>
            <a:pPr algn="l"/>
            <a:r>
              <a:rPr lang="fr-FR"/>
              <a:t>Les résultats des élections</a:t>
            </a:r>
          </a:p>
        </p:txBody>
      </p:sp>
      <p:sp>
        <p:nvSpPr>
          <p:cNvPr id="10" name="Rectangle 10">
            <a:extLst>
              <a:ext uri="{FF2B5EF4-FFF2-40B4-BE49-F238E27FC236}">
                <a16:creationId xmlns:a16="http://schemas.microsoft.com/office/drawing/2014/main" id="{EA3406D4-5C9D-4865-8B92-E0AECFE87A3D}"/>
              </a:ext>
            </a:extLst>
          </p:cNvPr>
          <p:cNvSpPr>
            <a:spLocks noChangeArrowheads="1"/>
          </p:cNvSpPr>
          <p:nvPr>
            <p:custDataLst>
              <p:tags r:id="rId2"/>
            </p:custDataLst>
          </p:nvPr>
        </p:nvSpPr>
        <p:spPr bwMode="auto">
          <a:xfrm>
            <a:off x="5931686" y="-1737616"/>
            <a:ext cx="3031010" cy="47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fr-CA" altLang="fr-FR" sz="825">
                <a:latin typeface="Arial" panose="020B0604020202020204" pitchFamily="34" charset="0"/>
                <a:ea typeface="Calibri" panose="020F0502020204030204" pitchFamily="34" charset="0"/>
                <a:cs typeface="Times New Roman" panose="02020603050405020304" pitchFamily="18" charset="0"/>
              </a:rPr>
            </a:br>
            <a:endParaRPr lang="fr-CA" altLang="fr-FR" sz="450">
              <a:latin typeface="Arial" panose="020B0604020202020204" pitchFamily="34" charset="0"/>
            </a:endParaRPr>
          </a:p>
          <a:p>
            <a:pPr defTabSz="685800" eaLnBrk="0" fontAlgn="base" hangingPunct="0">
              <a:spcBef>
                <a:spcPct val="0"/>
              </a:spcBef>
              <a:spcAft>
                <a:spcPct val="0"/>
              </a:spcAft>
            </a:pPr>
            <a:endParaRPr lang="fr-CA" altLang="fr-FR" sz="1350">
              <a:latin typeface="Arial" panose="020B0604020202020204" pitchFamily="34" charset="0"/>
            </a:endParaRPr>
          </a:p>
        </p:txBody>
      </p:sp>
      <p:sp>
        <p:nvSpPr>
          <p:cNvPr id="11" name="Rectangle 12">
            <a:extLst>
              <a:ext uri="{FF2B5EF4-FFF2-40B4-BE49-F238E27FC236}">
                <a16:creationId xmlns:a16="http://schemas.microsoft.com/office/drawing/2014/main" id="{65F766FA-62D7-424D-BD6E-DADAB1FEE606}"/>
              </a:ext>
            </a:extLst>
          </p:cNvPr>
          <p:cNvSpPr>
            <a:spLocks noChangeArrowheads="1"/>
          </p:cNvSpPr>
          <p:nvPr>
            <p:custDataLst>
              <p:tags r:id="rId3"/>
            </p:custDataLst>
          </p:nvPr>
        </p:nvSpPr>
        <p:spPr bwMode="auto">
          <a:xfrm>
            <a:off x="5756234" y="-1549739"/>
            <a:ext cx="3206463"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fr-CA" altLang="fr-FR" sz="825">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pPr>
            <a:br>
              <a:rPr lang="fr-CA" altLang="fr-FR" sz="825">
                <a:latin typeface="Arial" panose="020B0604020202020204" pitchFamily="34" charset="0"/>
                <a:ea typeface="Calibri" panose="020F0502020204030204" pitchFamily="34" charset="0"/>
                <a:cs typeface="Times New Roman" panose="02020603050405020304" pitchFamily="18" charset="0"/>
              </a:rPr>
            </a:br>
            <a:endParaRPr lang="fr-CA" altLang="fr-FR" sz="450">
              <a:latin typeface="Arial" panose="020B0604020202020204" pitchFamily="34" charset="0"/>
            </a:endParaRPr>
          </a:p>
          <a:p>
            <a:pPr defTabSz="685800" eaLnBrk="0" fontAlgn="base" hangingPunct="0">
              <a:spcBef>
                <a:spcPct val="0"/>
              </a:spcBef>
              <a:spcAft>
                <a:spcPct val="0"/>
              </a:spcAft>
            </a:pPr>
            <a:endParaRPr lang="fr-CA" altLang="fr-FR" sz="1350">
              <a:latin typeface="Arial" panose="020B0604020202020204" pitchFamily="34" charset="0"/>
            </a:endParaRPr>
          </a:p>
        </p:txBody>
      </p:sp>
      <p:pic>
        <p:nvPicPr>
          <p:cNvPr id="3" name="Image 2">
            <a:extLst>
              <a:ext uri="{FF2B5EF4-FFF2-40B4-BE49-F238E27FC236}">
                <a16:creationId xmlns:a16="http://schemas.microsoft.com/office/drawing/2014/main" id="{919248F2-5A14-973C-6FBF-8B2D3E577D7E}"/>
              </a:ext>
            </a:extLst>
          </p:cNvPr>
          <p:cNvPicPr>
            <a:picLocks noChangeAspect="1"/>
          </p:cNvPicPr>
          <p:nvPr>
            <p:custDataLst>
              <p:tags r:id="rId4"/>
            </p:custDataLst>
          </p:nvPr>
        </p:nvPicPr>
        <p:blipFill>
          <a:blip r:embed="rId8"/>
          <a:srcRect/>
          <a:stretch/>
        </p:blipFill>
        <p:spPr>
          <a:xfrm>
            <a:off x="2012635" y="1572488"/>
            <a:ext cx="2266950" cy="3089106"/>
          </a:xfrm>
          <a:prstGeom prst="rect">
            <a:avLst/>
          </a:prstGeom>
          <a:ln w="6350">
            <a:solidFill>
              <a:schemeClr val="tx1"/>
            </a:solidFill>
          </a:ln>
        </p:spPr>
      </p:pic>
      <p:pic>
        <p:nvPicPr>
          <p:cNvPr id="4" name="Image 3">
            <a:extLst>
              <a:ext uri="{FF2B5EF4-FFF2-40B4-BE49-F238E27FC236}">
                <a16:creationId xmlns:a16="http://schemas.microsoft.com/office/drawing/2014/main" id="{597BB291-B69D-899B-B72D-BEB7BA18184F}"/>
              </a:ext>
            </a:extLst>
          </p:cNvPr>
          <p:cNvPicPr>
            <a:picLocks noChangeAspect="1"/>
          </p:cNvPicPr>
          <p:nvPr>
            <p:custDataLst>
              <p:tags r:id="rId5"/>
            </p:custDataLst>
          </p:nvPr>
        </p:nvPicPr>
        <p:blipFill>
          <a:blip r:embed="rId9"/>
          <a:srcRect/>
          <a:stretch/>
        </p:blipFill>
        <p:spPr>
          <a:xfrm>
            <a:off x="4895852" y="1572488"/>
            <a:ext cx="2266950" cy="3089106"/>
          </a:xfrm>
          <a:prstGeom prst="rect">
            <a:avLst/>
          </a:prstGeom>
          <a:ln w="6350">
            <a:solidFill>
              <a:schemeClr val="tx1"/>
            </a:solidFill>
          </a:ln>
        </p:spPr>
      </p:pic>
    </p:spTree>
    <p:extLst>
      <p:ext uri="{BB962C8B-B14F-4D97-AF65-F5344CB8AC3E}">
        <p14:creationId xmlns:p14="http://schemas.microsoft.com/office/powerpoint/2010/main" val="3736093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prstGeom prst="rect">
            <a:avLst/>
          </a:prstGeom>
        </p:spPr>
        <p:txBody>
          <a:bodyPr>
            <a:normAutofit/>
          </a:bodyPr>
          <a:lstStyle/>
          <a:p>
            <a:pPr algn="l"/>
            <a:r>
              <a:rPr lang="fr-FR"/>
              <a:t>Les résultats des élections</a:t>
            </a:r>
          </a:p>
        </p:txBody>
      </p:sp>
      <p:pic>
        <p:nvPicPr>
          <p:cNvPr id="7" name="Image 6">
            <a:extLst>
              <a:ext uri="{FF2B5EF4-FFF2-40B4-BE49-F238E27FC236}">
                <a16:creationId xmlns:a16="http://schemas.microsoft.com/office/drawing/2014/main" id="{06572185-1B66-EE0F-07EE-E92B75633FD6}"/>
              </a:ext>
            </a:extLst>
          </p:cNvPr>
          <p:cNvPicPr>
            <a:picLocks noChangeAspect="1"/>
          </p:cNvPicPr>
          <p:nvPr>
            <p:custDataLst>
              <p:tags r:id="rId2"/>
            </p:custDataLst>
          </p:nvPr>
        </p:nvPicPr>
        <p:blipFill>
          <a:blip r:embed="rId6"/>
          <a:srcRect/>
          <a:stretch/>
        </p:blipFill>
        <p:spPr>
          <a:xfrm>
            <a:off x="2012635" y="1571640"/>
            <a:ext cx="2266950" cy="3092546"/>
          </a:xfrm>
          <a:prstGeom prst="rect">
            <a:avLst/>
          </a:prstGeom>
          <a:ln w="6350">
            <a:solidFill>
              <a:schemeClr val="tx1"/>
            </a:solidFill>
          </a:ln>
        </p:spPr>
      </p:pic>
      <p:pic>
        <p:nvPicPr>
          <p:cNvPr id="8" name="Image 7">
            <a:extLst>
              <a:ext uri="{FF2B5EF4-FFF2-40B4-BE49-F238E27FC236}">
                <a16:creationId xmlns:a16="http://schemas.microsoft.com/office/drawing/2014/main" id="{2BD557DA-806A-1D0F-789A-AD2684616794}"/>
              </a:ext>
            </a:extLst>
          </p:cNvPr>
          <p:cNvPicPr>
            <a:picLocks noChangeAspect="1"/>
          </p:cNvPicPr>
          <p:nvPr>
            <p:custDataLst>
              <p:tags r:id="rId3"/>
            </p:custDataLst>
          </p:nvPr>
        </p:nvPicPr>
        <p:blipFill>
          <a:blip r:embed="rId7"/>
          <a:srcRect/>
          <a:stretch/>
        </p:blipFill>
        <p:spPr>
          <a:xfrm>
            <a:off x="4895852" y="1573360"/>
            <a:ext cx="2266950" cy="3089106"/>
          </a:xfrm>
          <a:prstGeom prst="rect">
            <a:avLst/>
          </a:prstGeom>
          <a:ln w="6350">
            <a:solidFill>
              <a:schemeClr val="tx1"/>
            </a:solidFill>
          </a:ln>
        </p:spPr>
      </p:pic>
    </p:spTree>
    <p:extLst>
      <p:ext uri="{BB962C8B-B14F-4D97-AF65-F5344CB8AC3E}">
        <p14:creationId xmlns:p14="http://schemas.microsoft.com/office/powerpoint/2010/main" val="2723320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prstGeom prst="rect">
            <a:avLst/>
          </a:prstGeom>
        </p:spPr>
        <p:txBody>
          <a:bodyPr>
            <a:normAutofit/>
          </a:bodyPr>
          <a:lstStyle/>
          <a:p>
            <a:pPr algn="l"/>
            <a:r>
              <a:rPr lang="fr-FR"/>
              <a:t>Les résultats des élections</a:t>
            </a:r>
          </a:p>
        </p:txBody>
      </p:sp>
      <p:sp>
        <p:nvSpPr>
          <p:cNvPr id="6" name="Rectangle 4">
            <a:extLst>
              <a:ext uri="{FF2B5EF4-FFF2-40B4-BE49-F238E27FC236}">
                <a16:creationId xmlns:a16="http://schemas.microsoft.com/office/drawing/2014/main" id="{76836482-E708-489A-8402-AAC27B43097E}"/>
              </a:ext>
            </a:extLst>
          </p:cNvPr>
          <p:cNvSpPr>
            <a:spLocks noChangeArrowheads="1"/>
          </p:cNvSpPr>
          <p:nvPr>
            <p:custDataLst>
              <p:tags r:id="rId2"/>
            </p:custDataLst>
          </p:nvPr>
        </p:nvSpPr>
        <p:spPr bwMode="auto">
          <a:xfrm>
            <a:off x="4019262" y="-1997038"/>
            <a:ext cx="32013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fr-CA" sz="1350"/>
          </a:p>
        </p:txBody>
      </p:sp>
      <p:sp>
        <p:nvSpPr>
          <p:cNvPr id="7" name="Rectangle 6">
            <a:extLst>
              <a:ext uri="{FF2B5EF4-FFF2-40B4-BE49-F238E27FC236}">
                <a16:creationId xmlns:a16="http://schemas.microsoft.com/office/drawing/2014/main" id="{02E6C5EB-6858-469C-9320-AC21B5DC7E3C}"/>
              </a:ext>
            </a:extLst>
          </p:cNvPr>
          <p:cNvSpPr>
            <a:spLocks noChangeArrowheads="1"/>
          </p:cNvSpPr>
          <p:nvPr>
            <p:custDataLst>
              <p:tags r:id="rId3"/>
            </p:custDataLst>
          </p:nvPr>
        </p:nvSpPr>
        <p:spPr bwMode="auto">
          <a:xfrm>
            <a:off x="4019266" y="-1780209"/>
            <a:ext cx="320134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fr-CA" altLang="fr-FR" sz="825">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pPr>
            <a:br>
              <a:rPr lang="fr-CA" altLang="fr-FR" sz="825">
                <a:latin typeface="Arial" panose="020B0604020202020204" pitchFamily="34" charset="0"/>
                <a:ea typeface="Calibri" panose="020F0502020204030204" pitchFamily="34" charset="0"/>
                <a:cs typeface="Times New Roman" panose="02020603050405020304" pitchFamily="18" charset="0"/>
              </a:rPr>
            </a:br>
            <a:endParaRPr lang="fr-CA" altLang="fr-FR" sz="450">
              <a:latin typeface="Arial" panose="020B0604020202020204" pitchFamily="34" charset="0"/>
            </a:endParaRPr>
          </a:p>
          <a:p>
            <a:pPr defTabSz="685800" eaLnBrk="0" fontAlgn="base" hangingPunct="0">
              <a:spcBef>
                <a:spcPct val="0"/>
              </a:spcBef>
              <a:spcAft>
                <a:spcPct val="0"/>
              </a:spcAft>
            </a:pPr>
            <a:endParaRPr lang="fr-CA" altLang="fr-FR" sz="1350">
              <a:latin typeface="Arial" panose="020B0604020202020204" pitchFamily="34" charset="0"/>
            </a:endParaRPr>
          </a:p>
        </p:txBody>
      </p:sp>
      <p:sp>
        <p:nvSpPr>
          <p:cNvPr id="8" name="Rectangle 7">
            <a:extLst>
              <a:ext uri="{FF2B5EF4-FFF2-40B4-BE49-F238E27FC236}">
                <a16:creationId xmlns:a16="http://schemas.microsoft.com/office/drawing/2014/main" id="{BDF7A4EB-09CF-477B-856D-545358619B98}"/>
              </a:ext>
            </a:extLst>
          </p:cNvPr>
          <p:cNvSpPr>
            <a:spLocks noChangeArrowheads="1"/>
          </p:cNvSpPr>
          <p:nvPr>
            <p:custDataLst>
              <p:tags r:id="rId4"/>
            </p:custDataLst>
          </p:nvPr>
        </p:nvSpPr>
        <p:spPr bwMode="auto">
          <a:xfrm>
            <a:off x="6651980" y="-1683214"/>
            <a:ext cx="568627"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fr-CA" altLang="fr-FR" sz="825">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pPr>
            <a:br>
              <a:rPr lang="fr-CA" altLang="fr-FR" sz="825">
                <a:latin typeface="Arial" panose="020B0604020202020204" pitchFamily="34" charset="0"/>
                <a:ea typeface="Calibri" panose="020F0502020204030204" pitchFamily="34" charset="0"/>
                <a:cs typeface="Times New Roman" panose="02020603050405020304" pitchFamily="18" charset="0"/>
              </a:rPr>
            </a:br>
            <a:endParaRPr lang="fr-CA" altLang="fr-FR" sz="450">
              <a:latin typeface="Arial" panose="020B0604020202020204" pitchFamily="34" charset="0"/>
            </a:endParaRPr>
          </a:p>
          <a:p>
            <a:pPr defTabSz="685800" eaLnBrk="0" fontAlgn="base" hangingPunct="0">
              <a:spcBef>
                <a:spcPct val="0"/>
              </a:spcBef>
              <a:spcAft>
                <a:spcPct val="0"/>
              </a:spcAft>
            </a:pPr>
            <a:endParaRPr lang="fr-CA" altLang="fr-FR" sz="1350">
              <a:latin typeface="Arial" panose="020B0604020202020204" pitchFamily="34" charset="0"/>
            </a:endParaRPr>
          </a:p>
        </p:txBody>
      </p:sp>
      <p:pic>
        <p:nvPicPr>
          <p:cNvPr id="3" name="Image 2">
            <a:extLst>
              <a:ext uri="{FF2B5EF4-FFF2-40B4-BE49-F238E27FC236}">
                <a16:creationId xmlns:a16="http://schemas.microsoft.com/office/drawing/2014/main" id="{5CA3398E-E23E-8DEB-CA3B-7BCB55E456DE}"/>
              </a:ext>
            </a:extLst>
          </p:cNvPr>
          <p:cNvPicPr>
            <a:picLocks noChangeAspect="1"/>
          </p:cNvPicPr>
          <p:nvPr>
            <p:custDataLst>
              <p:tags r:id="rId5"/>
            </p:custDataLst>
          </p:nvPr>
        </p:nvPicPr>
        <p:blipFill>
          <a:blip r:embed="rId9"/>
          <a:srcRect/>
          <a:stretch/>
        </p:blipFill>
        <p:spPr>
          <a:xfrm>
            <a:off x="2012635" y="1572488"/>
            <a:ext cx="2266950" cy="3089106"/>
          </a:xfrm>
          <a:prstGeom prst="rect">
            <a:avLst/>
          </a:prstGeom>
          <a:ln w="6350">
            <a:solidFill>
              <a:schemeClr val="tx1"/>
            </a:solidFill>
          </a:ln>
        </p:spPr>
      </p:pic>
      <p:pic>
        <p:nvPicPr>
          <p:cNvPr id="4" name="Image 3">
            <a:extLst>
              <a:ext uri="{FF2B5EF4-FFF2-40B4-BE49-F238E27FC236}">
                <a16:creationId xmlns:a16="http://schemas.microsoft.com/office/drawing/2014/main" id="{B74FC46A-5999-FC10-7A2D-3F24C3AB838A}"/>
              </a:ext>
            </a:extLst>
          </p:cNvPr>
          <p:cNvPicPr>
            <a:picLocks noChangeAspect="1"/>
          </p:cNvPicPr>
          <p:nvPr>
            <p:custDataLst>
              <p:tags r:id="rId6"/>
            </p:custDataLst>
          </p:nvPr>
        </p:nvPicPr>
        <p:blipFill>
          <a:blip r:embed="rId10"/>
          <a:srcRect/>
          <a:stretch/>
        </p:blipFill>
        <p:spPr>
          <a:xfrm>
            <a:off x="4895852" y="1572488"/>
            <a:ext cx="2266950" cy="3089106"/>
          </a:xfrm>
          <a:prstGeom prst="rect">
            <a:avLst/>
          </a:prstGeom>
          <a:ln w="6350">
            <a:solidFill>
              <a:schemeClr val="tx1"/>
            </a:solidFill>
          </a:ln>
        </p:spPr>
      </p:pic>
    </p:spTree>
    <p:extLst>
      <p:ext uri="{BB962C8B-B14F-4D97-AF65-F5344CB8AC3E}">
        <p14:creationId xmlns:p14="http://schemas.microsoft.com/office/powerpoint/2010/main" val="2040966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prstGeom prst="rect">
            <a:avLst/>
          </a:prstGeom>
        </p:spPr>
        <p:txBody>
          <a:bodyPr>
            <a:normAutofit/>
          </a:bodyPr>
          <a:lstStyle/>
          <a:p>
            <a:pPr algn="l"/>
            <a:r>
              <a:rPr lang="fr-FR"/>
              <a:t>Les résultats des élections</a:t>
            </a:r>
          </a:p>
        </p:txBody>
      </p:sp>
      <p:sp>
        <p:nvSpPr>
          <p:cNvPr id="6" name="Rectangle 4">
            <a:extLst>
              <a:ext uri="{FF2B5EF4-FFF2-40B4-BE49-F238E27FC236}">
                <a16:creationId xmlns:a16="http://schemas.microsoft.com/office/drawing/2014/main" id="{C398287E-6A21-4844-A27C-243B908A1BB7}"/>
              </a:ext>
            </a:extLst>
          </p:cNvPr>
          <p:cNvSpPr>
            <a:spLocks noChangeArrowheads="1"/>
          </p:cNvSpPr>
          <p:nvPr>
            <p:custDataLst>
              <p:tags r:id="rId2"/>
            </p:custDataLst>
          </p:nvPr>
        </p:nvSpPr>
        <p:spPr bwMode="auto">
          <a:xfrm>
            <a:off x="4215796" y="-2158370"/>
            <a:ext cx="30708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fr-CA" sz="1350"/>
          </a:p>
        </p:txBody>
      </p:sp>
      <p:sp>
        <p:nvSpPr>
          <p:cNvPr id="7" name="Rectangle 6">
            <a:extLst>
              <a:ext uri="{FF2B5EF4-FFF2-40B4-BE49-F238E27FC236}">
                <a16:creationId xmlns:a16="http://schemas.microsoft.com/office/drawing/2014/main" id="{2FD71473-E3E1-4452-8121-80EF1424EC7F}"/>
              </a:ext>
            </a:extLst>
          </p:cNvPr>
          <p:cNvSpPr>
            <a:spLocks noChangeArrowheads="1"/>
          </p:cNvSpPr>
          <p:nvPr>
            <p:custDataLst>
              <p:tags r:id="rId3"/>
            </p:custDataLst>
          </p:nvPr>
        </p:nvSpPr>
        <p:spPr bwMode="auto">
          <a:xfrm>
            <a:off x="5319670" y="-2182479"/>
            <a:ext cx="196695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fr-CA" altLang="fr-FR" sz="825">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pPr>
            <a:br>
              <a:rPr lang="fr-CA" altLang="fr-FR" sz="825">
                <a:latin typeface="Arial" panose="020B0604020202020204" pitchFamily="34" charset="0"/>
                <a:ea typeface="Calibri" panose="020F0502020204030204" pitchFamily="34" charset="0"/>
                <a:cs typeface="Times New Roman" panose="02020603050405020304" pitchFamily="18" charset="0"/>
              </a:rPr>
            </a:br>
            <a:endParaRPr lang="fr-CA" altLang="fr-FR" sz="450">
              <a:latin typeface="Arial" panose="020B0604020202020204" pitchFamily="34" charset="0"/>
            </a:endParaRPr>
          </a:p>
          <a:p>
            <a:pPr defTabSz="685800" eaLnBrk="0" fontAlgn="base" hangingPunct="0">
              <a:spcBef>
                <a:spcPct val="0"/>
              </a:spcBef>
              <a:spcAft>
                <a:spcPct val="0"/>
              </a:spcAft>
            </a:pPr>
            <a:endParaRPr lang="fr-CA" altLang="fr-FR" sz="1350">
              <a:latin typeface="Arial" panose="020B0604020202020204" pitchFamily="34" charset="0"/>
            </a:endParaRPr>
          </a:p>
        </p:txBody>
      </p:sp>
      <p:pic>
        <p:nvPicPr>
          <p:cNvPr id="3" name="Image 2">
            <a:extLst>
              <a:ext uri="{FF2B5EF4-FFF2-40B4-BE49-F238E27FC236}">
                <a16:creationId xmlns:a16="http://schemas.microsoft.com/office/drawing/2014/main" id="{E1CFCBB0-1616-95B9-8FBC-9ADB46A7F701}"/>
              </a:ext>
            </a:extLst>
          </p:cNvPr>
          <p:cNvPicPr>
            <a:picLocks noChangeAspect="1"/>
          </p:cNvPicPr>
          <p:nvPr>
            <p:custDataLst>
              <p:tags r:id="rId4"/>
            </p:custDataLst>
          </p:nvPr>
        </p:nvPicPr>
        <p:blipFill>
          <a:blip r:embed="rId8"/>
          <a:srcRect/>
          <a:stretch/>
        </p:blipFill>
        <p:spPr>
          <a:xfrm>
            <a:off x="2012635" y="1572488"/>
            <a:ext cx="2266950" cy="3089106"/>
          </a:xfrm>
          <a:prstGeom prst="rect">
            <a:avLst/>
          </a:prstGeom>
          <a:ln w="6350">
            <a:solidFill>
              <a:schemeClr val="tx1"/>
            </a:solidFill>
          </a:ln>
        </p:spPr>
      </p:pic>
      <p:pic>
        <p:nvPicPr>
          <p:cNvPr id="4" name="Image 3">
            <a:extLst>
              <a:ext uri="{FF2B5EF4-FFF2-40B4-BE49-F238E27FC236}">
                <a16:creationId xmlns:a16="http://schemas.microsoft.com/office/drawing/2014/main" id="{695AA395-0EBC-C5A6-9432-97268590EDE8}"/>
              </a:ext>
            </a:extLst>
          </p:cNvPr>
          <p:cNvPicPr>
            <a:picLocks noChangeAspect="1"/>
          </p:cNvPicPr>
          <p:nvPr>
            <p:custDataLst>
              <p:tags r:id="rId5"/>
            </p:custDataLst>
          </p:nvPr>
        </p:nvPicPr>
        <p:blipFill>
          <a:blip r:embed="rId9"/>
          <a:srcRect/>
          <a:stretch/>
        </p:blipFill>
        <p:spPr>
          <a:xfrm>
            <a:off x="4895852" y="1572488"/>
            <a:ext cx="2266950" cy="3089106"/>
          </a:xfrm>
          <a:prstGeom prst="rect">
            <a:avLst/>
          </a:prstGeom>
          <a:ln w="6350">
            <a:solidFill>
              <a:schemeClr val="tx1"/>
            </a:solidFill>
          </a:ln>
        </p:spPr>
      </p:pic>
    </p:spTree>
    <p:extLst>
      <p:ext uri="{BB962C8B-B14F-4D97-AF65-F5344CB8AC3E}">
        <p14:creationId xmlns:p14="http://schemas.microsoft.com/office/powerpoint/2010/main" val="3249534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prstGeom prst="rect">
            <a:avLst/>
          </a:prstGeom>
        </p:spPr>
        <p:txBody>
          <a:bodyPr>
            <a:normAutofit/>
          </a:bodyPr>
          <a:lstStyle/>
          <a:p>
            <a:pPr algn="l"/>
            <a:r>
              <a:rPr lang="fr-FR"/>
              <a:t>Les résultats des élections</a:t>
            </a:r>
          </a:p>
        </p:txBody>
      </p:sp>
      <p:sp>
        <p:nvSpPr>
          <p:cNvPr id="6" name="Rectangle 4">
            <a:extLst>
              <a:ext uri="{FF2B5EF4-FFF2-40B4-BE49-F238E27FC236}">
                <a16:creationId xmlns:a16="http://schemas.microsoft.com/office/drawing/2014/main" id="{C23625B7-F052-400C-A236-75EF164697C0}"/>
              </a:ext>
            </a:extLst>
          </p:cNvPr>
          <p:cNvSpPr>
            <a:spLocks noChangeArrowheads="1"/>
          </p:cNvSpPr>
          <p:nvPr>
            <p:custDataLst>
              <p:tags r:id="rId2"/>
            </p:custDataLst>
          </p:nvPr>
        </p:nvSpPr>
        <p:spPr bwMode="auto">
          <a:xfrm>
            <a:off x="3635054" y="-2829310"/>
            <a:ext cx="28630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fr-CA" sz="1350"/>
          </a:p>
        </p:txBody>
      </p:sp>
      <p:sp>
        <p:nvSpPr>
          <p:cNvPr id="7" name="Rectangle 6">
            <a:extLst>
              <a:ext uri="{FF2B5EF4-FFF2-40B4-BE49-F238E27FC236}">
                <a16:creationId xmlns:a16="http://schemas.microsoft.com/office/drawing/2014/main" id="{526A93B2-4D61-466F-A013-19C03D34C874}"/>
              </a:ext>
            </a:extLst>
          </p:cNvPr>
          <p:cNvSpPr>
            <a:spLocks noChangeArrowheads="1"/>
          </p:cNvSpPr>
          <p:nvPr>
            <p:custDataLst>
              <p:tags r:id="rId3"/>
            </p:custDataLst>
          </p:nvPr>
        </p:nvSpPr>
        <p:spPr bwMode="auto">
          <a:xfrm>
            <a:off x="3635047" y="-2597504"/>
            <a:ext cx="286309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fr-CA" altLang="fr-FR" sz="825">
              <a:latin typeface="Calibri" panose="020F0502020204030204" pitchFamily="34" charset="0"/>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pPr>
            <a:br>
              <a:rPr lang="fr-CA" altLang="fr-FR" sz="825">
                <a:latin typeface="Calibri" panose="020F0502020204030204" pitchFamily="34" charset="0"/>
                <a:ea typeface="Calibri" panose="020F0502020204030204" pitchFamily="34" charset="0"/>
                <a:cs typeface="Times New Roman" panose="02020603050405020304" pitchFamily="18" charset="0"/>
              </a:rPr>
            </a:br>
            <a:endParaRPr lang="fr-CA" altLang="fr-FR" sz="450"/>
          </a:p>
          <a:p>
            <a:pPr defTabSz="685800" eaLnBrk="0" fontAlgn="base" hangingPunct="0">
              <a:spcBef>
                <a:spcPct val="0"/>
              </a:spcBef>
              <a:spcAft>
                <a:spcPct val="0"/>
              </a:spcAft>
            </a:pPr>
            <a:endParaRPr lang="fr-CA" altLang="fr-FR" sz="1350">
              <a:latin typeface="Arial" panose="020B0604020202020204" pitchFamily="34" charset="0"/>
            </a:endParaRPr>
          </a:p>
        </p:txBody>
      </p:sp>
      <p:sp>
        <p:nvSpPr>
          <p:cNvPr id="8" name="Rectangle 7">
            <a:extLst>
              <a:ext uri="{FF2B5EF4-FFF2-40B4-BE49-F238E27FC236}">
                <a16:creationId xmlns:a16="http://schemas.microsoft.com/office/drawing/2014/main" id="{64025F25-D079-4FEF-BB17-9E53A9C790E0}"/>
              </a:ext>
            </a:extLst>
          </p:cNvPr>
          <p:cNvSpPr>
            <a:spLocks noChangeArrowheads="1"/>
          </p:cNvSpPr>
          <p:nvPr>
            <p:custDataLst>
              <p:tags r:id="rId4"/>
            </p:custDataLst>
          </p:nvPr>
        </p:nvSpPr>
        <p:spPr bwMode="auto">
          <a:xfrm>
            <a:off x="5272456" y="-2505054"/>
            <a:ext cx="122568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fr-CA" altLang="fr-FR" sz="825">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pPr>
            <a:br>
              <a:rPr lang="fr-CA" altLang="fr-FR" sz="825">
                <a:latin typeface="Arial" panose="020B0604020202020204" pitchFamily="34" charset="0"/>
                <a:ea typeface="Calibri" panose="020F0502020204030204" pitchFamily="34" charset="0"/>
                <a:cs typeface="Times New Roman" panose="02020603050405020304" pitchFamily="18" charset="0"/>
              </a:rPr>
            </a:br>
            <a:endParaRPr lang="fr-CA" altLang="fr-FR" sz="450">
              <a:latin typeface="Arial" panose="020B0604020202020204" pitchFamily="34" charset="0"/>
            </a:endParaRPr>
          </a:p>
          <a:p>
            <a:pPr defTabSz="685800" eaLnBrk="0" fontAlgn="base" hangingPunct="0">
              <a:spcBef>
                <a:spcPct val="0"/>
              </a:spcBef>
              <a:spcAft>
                <a:spcPct val="0"/>
              </a:spcAft>
            </a:pPr>
            <a:endParaRPr lang="fr-CA" altLang="fr-FR" sz="1350">
              <a:latin typeface="Arial" panose="020B0604020202020204" pitchFamily="34" charset="0"/>
            </a:endParaRPr>
          </a:p>
        </p:txBody>
      </p:sp>
      <p:pic>
        <p:nvPicPr>
          <p:cNvPr id="3" name="Image 2">
            <a:extLst>
              <a:ext uri="{FF2B5EF4-FFF2-40B4-BE49-F238E27FC236}">
                <a16:creationId xmlns:a16="http://schemas.microsoft.com/office/drawing/2014/main" id="{80EB6F8C-E305-3704-D351-AEB797FDC941}"/>
              </a:ext>
            </a:extLst>
          </p:cNvPr>
          <p:cNvPicPr>
            <a:picLocks noChangeAspect="1"/>
          </p:cNvPicPr>
          <p:nvPr>
            <p:custDataLst>
              <p:tags r:id="rId5"/>
            </p:custDataLst>
          </p:nvPr>
        </p:nvPicPr>
        <p:blipFill>
          <a:blip r:embed="rId9"/>
          <a:srcRect/>
          <a:stretch/>
        </p:blipFill>
        <p:spPr>
          <a:xfrm>
            <a:off x="2012635" y="1572488"/>
            <a:ext cx="2266950" cy="3089106"/>
          </a:xfrm>
          <a:prstGeom prst="rect">
            <a:avLst/>
          </a:prstGeom>
          <a:ln w="6350">
            <a:solidFill>
              <a:schemeClr val="tx1"/>
            </a:solidFill>
          </a:ln>
        </p:spPr>
      </p:pic>
      <p:pic>
        <p:nvPicPr>
          <p:cNvPr id="4" name="Image 3">
            <a:extLst>
              <a:ext uri="{FF2B5EF4-FFF2-40B4-BE49-F238E27FC236}">
                <a16:creationId xmlns:a16="http://schemas.microsoft.com/office/drawing/2014/main" id="{1765FE18-790D-D5CA-C652-618CC9789F98}"/>
              </a:ext>
            </a:extLst>
          </p:cNvPr>
          <p:cNvPicPr>
            <a:picLocks noChangeAspect="1"/>
          </p:cNvPicPr>
          <p:nvPr>
            <p:custDataLst>
              <p:tags r:id="rId6"/>
            </p:custDataLst>
          </p:nvPr>
        </p:nvPicPr>
        <p:blipFill>
          <a:blip r:embed="rId10"/>
          <a:srcRect/>
          <a:stretch/>
        </p:blipFill>
        <p:spPr>
          <a:xfrm>
            <a:off x="4895852" y="1572488"/>
            <a:ext cx="2266950" cy="3089106"/>
          </a:xfrm>
          <a:prstGeom prst="rect">
            <a:avLst/>
          </a:prstGeom>
          <a:ln w="6350">
            <a:solidFill>
              <a:schemeClr val="tx1"/>
            </a:solidFill>
          </a:ln>
        </p:spPr>
      </p:pic>
    </p:spTree>
    <p:extLst>
      <p:ext uri="{BB962C8B-B14F-4D97-AF65-F5344CB8AC3E}">
        <p14:creationId xmlns:p14="http://schemas.microsoft.com/office/powerpoint/2010/main" val="2855413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2580AAF-22BA-FB1D-00CF-15AFA3DD7B2D}"/>
              </a:ext>
            </a:extLst>
          </p:cNvPr>
          <p:cNvPicPr>
            <a:picLocks noChangeAspect="1"/>
          </p:cNvPicPr>
          <p:nvPr/>
        </p:nvPicPr>
        <p:blipFill>
          <a:blip r:embed="rId4"/>
          <a:srcRect l="8235"/>
          <a:stretch>
            <a:fillRect/>
          </a:stretch>
        </p:blipFill>
        <p:spPr>
          <a:xfrm>
            <a:off x="315310" y="1802563"/>
            <a:ext cx="4918846" cy="3340937"/>
          </a:xfrm>
          <a:prstGeom prst="rect">
            <a:avLst/>
          </a:prstGeom>
        </p:spPr>
      </p:pic>
      <p:sp>
        <p:nvSpPr>
          <p:cNvPr id="6" name="Titre 2">
            <a:extLst>
              <a:ext uri="{FF2B5EF4-FFF2-40B4-BE49-F238E27FC236}">
                <a16:creationId xmlns:a16="http://schemas.microsoft.com/office/drawing/2014/main" id="{3A640750-1EC7-284B-9616-08CBC75797A4}"/>
              </a:ext>
            </a:extLst>
          </p:cNvPr>
          <p:cNvSpPr txBox="1">
            <a:spLocks/>
          </p:cNvSpPr>
          <p:nvPr>
            <p:custDataLst>
              <p:tags r:id="rId1"/>
            </p:custDataLst>
          </p:nvPr>
        </p:nvSpPr>
        <p:spPr>
          <a:xfrm>
            <a:off x="3839048" y="1035558"/>
            <a:ext cx="4800456" cy="153619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fr-CA" sz="3600" b="1" dirty="0">
                <a:latin typeface="Helvetica" pitchFamily="2" charset="0"/>
              </a:rPr>
              <a:t>La formation </a:t>
            </a:r>
            <a:br>
              <a:rPr lang="fr-CA" sz="3600" b="1" dirty="0">
                <a:latin typeface="Helvetica" pitchFamily="2" charset="0"/>
              </a:rPr>
            </a:br>
            <a:r>
              <a:rPr lang="fr-CA" sz="3600" b="1" dirty="0">
                <a:latin typeface="Helvetica" pitchFamily="2" charset="0"/>
              </a:rPr>
              <a:t>d’un gouvernement</a:t>
            </a:r>
          </a:p>
        </p:txBody>
      </p:sp>
    </p:spTree>
    <p:extLst>
      <p:ext uri="{BB962C8B-B14F-4D97-AF65-F5344CB8AC3E}">
        <p14:creationId xmlns:p14="http://schemas.microsoft.com/office/powerpoint/2010/main" val="346415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type="body" sz="quarter" idx="10"/>
            <p:custDataLst>
              <p:tags r:id="rId1"/>
            </p:custDataLst>
          </p:nvPr>
        </p:nvSpPr>
        <p:spPr>
          <a:xfrm>
            <a:off x="870927" y="1636951"/>
            <a:ext cx="7468087" cy="2820037"/>
          </a:xfrm>
          <a:prstGeom prst="rect">
            <a:avLst/>
          </a:prstGeom>
        </p:spPr>
        <p:txBody>
          <a:bodyPr>
            <a:normAutofit/>
          </a:bodyPr>
          <a:lstStyle/>
          <a:p>
            <a:r>
              <a:rPr lang="fr-FR" dirty="0"/>
              <a:t>Le parti qui fait élire le plus de députés </a:t>
            </a:r>
            <a:br>
              <a:rPr lang="fr-FR" dirty="0"/>
            </a:br>
            <a:r>
              <a:rPr lang="fr-FR" dirty="0"/>
              <a:t>obtient le pouvoir et forme le gouvernement</a:t>
            </a:r>
          </a:p>
          <a:p>
            <a:pPr>
              <a:lnSpc>
                <a:spcPct val="200000"/>
              </a:lnSpc>
            </a:pPr>
            <a:r>
              <a:rPr lang="fr-FR" dirty="0"/>
              <a:t>La ou le chef de ce parti devient le premier ministre</a:t>
            </a:r>
          </a:p>
        </p:txBody>
      </p:sp>
      <p:sp>
        <p:nvSpPr>
          <p:cNvPr id="2" name="Titre 1"/>
          <p:cNvSpPr>
            <a:spLocks noGrp="1"/>
          </p:cNvSpPr>
          <p:nvPr>
            <p:ph type="title"/>
            <p:custDataLst>
              <p:tags r:id="rId2"/>
            </p:custDataLst>
          </p:nvPr>
        </p:nvSpPr>
        <p:spPr>
          <a:prstGeom prst="rect">
            <a:avLst/>
          </a:prstGeom>
        </p:spPr>
        <p:txBody>
          <a:bodyPr>
            <a:normAutofit/>
          </a:bodyPr>
          <a:lstStyle/>
          <a:p>
            <a:pPr algn="l"/>
            <a:r>
              <a:rPr lang="fr-FR"/>
              <a:t>Le résultat des élections</a:t>
            </a:r>
          </a:p>
        </p:txBody>
      </p:sp>
    </p:spTree>
    <p:extLst>
      <p:ext uri="{BB962C8B-B14F-4D97-AF65-F5344CB8AC3E}">
        <p14:creationId xmlns:p14="http://schemas.microsoft.com/office/powerpoint/2010/main" val="1153653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type="body" sz="quarter" idx="10"/>
            <p:custDataLst>
              <p:tags r:id="rId1"/>
            </p:custDataLst>
          </p:nvPr>
        </p:nvSpPr>
        <p:spPr>
          <a:xfrm>
            <a:off x="870927" y="1651403"/>
            <a:ext cx="7551713" cy="3492097"/>
          </a:xfrm>
          <a:prstGeom prst="rect">
            <a:avLst/>
          </a:prstGeom>
        </p:spPr>
        <p:txBody>
          <a:bodyPr>
            <a:normAutofit/>
          </a:bodyPr>
          <a:lstStyle/>
          <a:p>
            <a:r>
              <a:rPr lang="fr-FR" dirty="0"/>
              <a:t>L’ensemble des autres députés forment l’opposition</a:t>
            </a:r>
          </a:p>
          <a:p>
            <a:pPr>
              <a:spcBef>
                <a:spcPts val="2200"/>
              </a:spcBef>
            </a:pPr>
            <a:r>
              <a:rPr lang="fr-FR" dirty="0"/>
              <a:t>Le parti en deuxième place représente l’opposition officielle</a:t>
            </a:r>
          </a:p>
          <a:p>
            <a:pPr>
              <a:spcBef>
                <a:spcPts val="2200"/>
              </a:spcBef>
            </a:pPr>
            <a:r>
              <a:rPr lang="fr-FR" dirty="0"/>
              <a:t>La ou le chef de ce parti devient chef de l’opposition officielle</a:t>
            </a:r>
          </a:p>
          <a:p>
            <a:endParaRPr lang="fr-FR" dirty="0"/>
          </a:p>
        </p:txBody>
      </p:sp>
      <p:sp>
        <p:nvSpPr>
          <p:cNvPr id="2" name="Titre 1"/>
          <p:cNvSpPr>
            <a:spLocks noGrp="1"/>
          </p:cNvSpPr>
          <p:nvPr>
            <p:ph type="title"/>
            <p:custDataLst>
              <p:tags r:id="rId2"/>
            </p:custDataLst>
          </p:nvPr>
        </p:nvSpPr>
        <p:spPr>
          <a:prstGeom prst="rect">
            <a:avLst/>
          </a:prstGeom>
        </p:spPr>
        <p:txBody>
          <a:bodyPr>
            <a:normAutofit/>
          </a:bodyPr>
          <a:lstStyle/>
          <a:p>
            <a:pPr algn="l"/>
            <a:r>
              <a:rPr lang="fr-FR"/>
              <a:t>Le résultat des élections</a:t>
            </a:r>
          </a:p>
        </p:txBody>
      </p:sp>
    </p:spTree>
    <p:extLst>
      <p:ext uri="{BB962C8B-B14F-4D97-AF65-F5344CB8AC3E}">
        <p14:creationId xmlns:p14="http://schemas.microsoft.com/office/powerpoint/2010/main" val="4003926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type="body" sz="quarter" idx="10"/>
            <p:custDataLst>
              <p:tags r:id="rId1"/>
            </p:custDataLst>
          </p:nvPr>
        </p:nvSpPr>
        <p:spPr>
          <a:xfrm>
            <a:off x="870927" y="1648526"/>
            <a:ext cx="7663473" cy="2767571"/>
          </a:xfrm>
          <a:prstGeom prst="rect">
            <a:avLst/>
          </a:prstGeom>
        </p:spPr>
        <p:txBody>
          <a:bodyPr>
            <a:normAutofit/>
          </a:bodyPr>
          <a:lstStyle/>
          <a:p>
            <a:r>
              <a:rPr lang="fr-FR" dirty="0"/>
              <a:t>Un gouvernement </a:t>
            </a:r>
            <a:r>
              <a:rPr lang="fr-FR" b="1" dirty="0"/>
              <a:t>majoritaire</a:t>
            </a:r>
            <a:r>
              <a:rPr lang="fr-FR" dirty="0"/>
              <a:t> </a:t>
            </a:r>
            <a:br>
              <a:rPr lang="fr-FR" dirty="0"/>
            </a:br>
            <a:r>
              <a:rPr lang="fr-FR" dirty="0"/>
              <a:t>détient </a:t>
            </a:r>
            <a:r>
              <a:rPr lang="fr-FR" b="1" dirty="0"/>
              <a:t>plus de 50 % </a:t>
            </a:r>
            <a:r>
              <a:rPr lang="fr-FR" dirty="0"/>
              <a:t>des circonscriptions</a:t>
            </a:r>
          </a:p>
          <a:p>
            <a:pPr>
              <a:spcBef>
                <a:spcPts val="2200"/>
              </a:spcBef>
            </a:pPr>
            <a:r>
              <a:rPr lang="fr-FR" dirty="0"/>
              <a:t>Un gouvernement </a:t>
            </a:r>
            <a:r>
              <a:rPr lang="fr-FR" b="1" dirty="0"/>
              <a:t>minoritaire</a:t>
            </a:r>
            <a:r>
              <a:rPr lang="fr-FR" dirty="0"/>
              <a:t> </a:t>
            </a:r>
            <a:br>
              <a:rPr lang="fr-FR" dirty="0"/>
            </a:br>
            <a:r>
              <a:rPr lang="fr-FR" dirty="0"/>
              <a:t>détient </a:t>
            </a:r>
            <a:r>
              <a:rPr lang="fr-FR" b="1" dirty="0"/>
              <a:t>moins de 50 % </a:t>
            </a:r>
            <a:r>
              <a:rPr lang="fr-FR" dirty="0"/>
              <a:t>des circonscriptions</a:t>
            </a:r>
          </a:p>
          <a:p>
            <a:endParaRPr lang="fr-FR" dirty="0"/>
          </a:p>
          <a:p>
            <a:endParaRPr lang="fr-FR" dirty="0"/>
          </a:p>
          <a:p>
            <a:pPr marL="0" indent="0">
              <a:buNone/>
            </a:pPr>
            <a:endParaRPr lang="fr-FR" dirty="0"/>
          </a:p>
        </p:txBody>
      </p:sp>
      <p:sp>
        <p:nvSpPr>
          <p:cNvPr id="2" name="Titre 1"/>
          <p:cNvSpPr>
            <a:spLocks noGrp="1"/>
          </p:cNvSpPr>
          <p:nvPr>
            <p:ph type="title"/>
            <p:custDataLst>
              <p:tags r:id="rId2"/>
            </p:custDataLst>
          </p:nvPr>
        </p:nvSpPr>
        <p:spPr>
          <a:prstGeom prst="rect">
            <a:avLst/>
          </a:prstGeom>
        </p:spPr>
        <p:txBody>
          <a:bodyPr>
            <a:normAutofit/>
          </a:bodyPr>
          <a:lstStyle/>
          <a:p>
            <a:pPr algn="l"/>
            <a:r>
              <a:rPr lang="fr-FR"/>
              <a:t>Le gouvernement</a:t>
            </a:r>
          </a:p>
        </p:txBody>
      </p:sp>
    </p:spTree>
    <p:extLst>
      <p:ext uri="{BB962C8B-B14F-4D97-AF65-F5344CB8AC3E}">
        <p14:creationId xmlns:p14="http://schemas.microsoft.com/office/powerpoint/2010/main" val="2220387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5CFE60D-4E01-9DEE-E9D4-AFE3AC97127C}"/>
              </a:ext>
            </a:extLst>
          </p:cNvPr>
          <p:cNvSpPr>
            <a:spLocks noGrp="1"/>
          </p:cNvSpPr>
          <p:nvPr>
            <p:ph type="body" sz="quarter" idx="10"/>
            <p:custDataLst>
              <p:tags r:id="rId1"/>
            </p:custDataLst>
          </p:nvPr>
        </p:nvSpPr>
        <p:spPr/>
        <p:txBody>
          <a:bodyPr/>
          <a:lstStyle/>
          <a:p>
            <a:pPr marL="0" indent="0">
              <a:buNone/>
            </a:pPr>
            <a:r>
              <a:rPr lang="fr-CA" b="1" dirty="0"/>
              <a:t>Question 1 :</a:t>
            </a:r>
            <a:r>
              <a:rPr lang="fr-CA" dirty="0"/>
              <a:t> </a:t>
            </a:r>
            <a:br>
              <a:rPr lang="fr-CA" dirty="0"/>
            </a:br>
            <a:r>
              <a:rPr lang="fr-CA" sz="2400" b="0" dirty="0"/>
              <a:t>Dans la Grèce antique, comment la population d’Athènes faisait-elle pour décider du fonctionnement de la cité?</a:t>
            </a:r>
          </a:p>
          <a:p>
            <a:pPr marL="0" indent="0">
              <a:buNone/>
            </a:pPr>
            <a:endParaRPr lang="fr-CA" sz="5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fr-CA" b="1" dirty="0"/>
              <a:t>Question 2 :</a:t>
            </a:r>
            <a:br>
              <a:rPr lang="fr-CA" b="1" dirty="0"/>
            </a:br>
            <a:r>
              <a:rPr lang="fr-CA" dirty="0"/>
              <a:t>Aujourd’hui, que savez-vous du fonctionnement </a:t>
            </a:r>
            <a:br>
              <a:rPr lang="fr-CA" dirty="0"/>
            </a:br>
            <a:r>
              <a:rPr lang="fr-CA" dirty="0"/>
              <a:t>de la démocratie au Québec? </a:t>
            </a:r>
            <a:endParaRPr lang="en-US" dirty="0"/>
          </a:p>
          <a:p>
            <a:pPr marL="0" indent="0">
              <a:buNone/>
            </a:pPr>
            <a:endParaRPr lang="en-US" sz="16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fr-CA" dirty="0"/>
          </a:p>
        </p:txBody>
      </p:sp>
      <p:sp>
        <p:nvSpPr>
          <p:cNvPr id="2" name="Titre 1">
            <a:extLst>
              <a:ext uri="{FF2B5EF4-FFF2-40B4-BE49-F238E27FC236}">
                <a16:creationId xmlns:a16="http://schemas.microsoft.com/office/drawing/2014/main" id="{36B08EBF-37B0-C6C2-0930-E0B1ED52E497}"/>
              </a:ext>
            </a:extLst>
          </p:cNvPr>
          <p:cNvSpPr>
            <a:spLocks noGrp="1"/>
          </p:cNvSpPr>
          <p:nvPr>
            <p:ph type="title"/>
            <p:custDataLst>
              <p:tags r:id="rId2"/>
            </p:custDataLst>
          </p:nvPr>
        </p:nvSpPr>
        <p:spPr>
          <a:xfrm>
            <a:off x="870927" y="404939"/>
            <a:ext cx="8495142" cy="622004"/>
          </a:xfrm>
        </p:spPr>
        <p:txBody>
          <a:bodyPr/>
          <a:lstStyle/>
          <a:p>
            <a:r>
              <a:rPr lang="fr-CA" sz="2700" dirty="0"/>
              <a:t>Amorce</a:t>
            </a:r>
          </a:p>
        </p:txBody>
      </p:sp>
    </p:spTree>
    <p:extLst>
      <p:ext uri="{BB962C8B-B14F-4D97-AF65-F5344CB8AC3E}">
        <p14:creationId xmlns:p14="http://schemas.microsoft.com/office/powerpoint/2010/main" val="247736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69254B-A335-5F41-B10F-5875FC6F56AA}"/>
              </a:ext>
            </a:extLst>
          </p:cNvPr>
          <p:cNvSpPr>
            <a:spLocks noGrp="1"/>
          </p:cNvSpPr>
          <p:nvPr>
            <p:ph type="title"/>
            <p:custDataLst>
              <p:tags r:id="rId1"/>
            </p:custDataLst>
          </p:nvPr>
        </p:nvSpPr>
        <p:spPr/>
        <p:txBody>
          <a:bodyPr/>
          <a:lstStyle/>
          <a:p>
            <a:r>
              <a:rPr lang="fr-FR"/>
              <a:t>Le travail des députées et députés</a:t>
            </a:r>
          </a:p>
        </p:txBody>
      </p:sp>
      <p:pic>
        <p:nvPicPr>
          <p:cNvPr id="6" name="Image 5">
            <a:extLst>
              <a:ext uri="{FF2B5EF4-FFF2-40B4-BE49-F238E27FC236}">
                <a16:creationId xmlns:a16="http://schemas.microsoft.com/office/drawing/2014/main" id="{D2C8E099-77E7-3142-A7FD-EAA84F2C1FD2}"/>
              </a:ext>
            </a:extLst>
          </p:cNvPr>
          <p:cNvPicPr>
            <a:picLocks noChangeAspect="1"/>
          </p:cNvPicPr>
          <p:nvPr>
            <p:custDataLst>
              <p:tags r:id="rId2"/>
            </p:custDataLst>
          </p:nvPr>
        </p:nvPicPr>
        <p:blipFill>
          <a:blip r:embed="rId5"/>
          <a:srcRect t="12599" r="2691" b="14752"/>
          <a:stretch>
            <a:fillRect/>
          </a:stretch>
        </p:blipFill>
        <p:spPr>
          <a:xfrm>
            <a:off x="1149141" y="1196897"/>
            <a:ext cx="6845718" cy="3949947"/>
          </a:xfrm>
          <a:prstGeom prst="rect">
            <a:avLst/>
          </a:prstGeom>
        </p:spPr>
      </p:pic>
      <p:sp>
        <p:nvSpPr>
          <p:cNvPr id="7" name="ZoneTexte 6">
            <a:extLst>
              <a:ext uri="{FF2B5EF4-FFF2-40B4-BE49-F238E27FC236}">
                <a16:creationId xmlns:a16="http://schemas.microsoft.com/office/drawing/2014/main" id="{3C875B7E-6456-4B47-F7C0-E9FB57FC2C6B}"/>
              </a:ext>
            </a:extLst>
          </p:cNvPr>
          <p:cNvSpPr txBox="1"/>
          <p:nvPr/>
        </p:nvSpPr>
        <p:spPr>
          <a:xfrm rot="16200000">
            <a:off x="6375842" y="3552098"/>
            <a:ext cx="3044283" cy="200055"/>
          </a:xfrm>
          <a:prstGeom prst="rect">
            <a:avLst/>
          </a:prstGeom>
          <a:noFill/>
        </p:spPr>
        <p:txBody>
          <a:bodyPr wrap="square">
            <a:spAutoFit/>
          </a:bodyPr>
          <a:lstStyle/>
          <a:p>
            <a:r>
              <a:rPr lang="fr-CA" altLang="fr-FR" sz="700" dirty="0">
                <a:solidFill>
                  <a:schemeClr val="bg1"/>
                </a:solidFill>
              </a:rPr>
              <a:t>© Collection Assemblée nationale, photographe : Claude Mathieu</a:t>
            </a:r>
          </a:p>
        </p:txBody>
      </p:sp>
    </p:spTree>
    <p:extLst>
      <p:ext uri="{BB962C8B-B14F-4D97-AF65-F5344CB8AC3E}">
        <p14:creationId xmlns:p14="http://schemas.microsoft.com/office/powerpoint/2010/main" val="3746928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A786F5A-B0D1-EA4A-AF26-78B2204C2A1A}"/>
              </a:ext>
            </a:extLst>
          </p:cNvPr>
          <p:cNvSpPr>
            <a:spLocks noGrp="1"/>
          </p:cNvSpPr>
          <p:nvPr>
            <p:ph type="title"/>
            <p:custDataLst>
              <p:tags r:id="rId1"/>
            </p:custDataLst>
          </p:nvPr>
        </p:nvSpPr>
        <p:spPr/>
        <p:txBody>
          <a:bodyPr/>
          <a:lstStyle/>
          <a:p>
            <a:r>
              <a:rPr lang="fr-FR"/>
              <a:t>Le travail des députées et députés</a:t>
            </a:r>
          </a:p>
        </p:txBody>
      </p:sp>
      <p:pic>
        <p:nvPicPr>
          <p:cNvPr id="5" name="Image 4" descr="Une image contenant bâtiment, intérieur, table, en bois&#10;&#10;Description générée automatiquement">
            <a:extLst>
              <a:ext uri="{FF2B5EF4-FFF2-40B4-BE49-F238E27FC236}">
                <a16:creationId xmlns:a16="http://schemas.microsoft.com/office/drawing/2014/main" id="{9A1EAAD0-E31F-839B-99C7-8D5D640D1E67}"/>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t="-131" b="13764"/>
          <a:stretch>
            <a:fillRect/>
          </a:stretch>
        </p:blipFill>
        <p:spPr>
          <a:xfrm>
            <a:off x="1149140" y="1196897"/>
            <a:ext cx="6845718" cy="3946603"/>
          </a:xfrm>
          <a:prstGeom prst="rect">
            <a:avLst/>
          </a:prstGeom>
        </p:spPr>
      </p:pic>
      <p:sp>
        <p:nvSpPr>
          <p:cNvPr id="6" name="ZoneTexte 5">
            <a:extLst>
              <a:ext uri="{FF2B5EF4-FFF2-40B4-BE49-F238E27FC236}">
                <a16:creationId xmlns:a16="http://schemas.microsoft.com/office/drawing/2014/main" id="{A818AC6F-41E4-0355-EC92-023FF3484245}"/>
              </a:ext>
            </a:extLst>
          </p:cNvPr>
          <p:cNvSpPr txBox="1"/>
          <p:nvPr/>
        </p:nvSpPr>
        <p:spPr>
          <a:xfrm rot="16200000">
            <a:off x="6375842" y="3552098"/>
            <a:ext cx="3044283" cy="200055"/>
          </a:xfrm>
          <a:prstGeom prst="rect">
            <a:avLst/>
          </a:prstGeom>
          <a:noFill/>
        </p:spPr>
        <p:txBody>
          <a:bodyPr wrap="square">
            <a:spAutoFit/>
          </a:bodyPr>
          <a:lstStyle/>
          <a:p>
            <a:r>
              <a:rPr lang="fr-CA" altLang="fr-FR" sz="700" dirty="0">
                <a:solidFill>
                  <a:schemeClr val="bg1"/>
                </a:solidFill>
              </a:rPr>
              <a:t>© Collection Assemblée nationale, photographe : Claude Mathieu</a:t>
            </a:r>
          </a:p>
        </p:txBody>
      </p:sp>
    </p:spTree>
    <p:extLst>
      <p:ext uri="{BB962C8B-B14F-4D97-AF65-F5344CB8AC3E}">
        <p14:creationId xmlns:p14="http://schemas.microsoft.com/office/powerpoint/2010/main" val="3850334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188C83D2-32EB-8F8B-D2EE-86F9F7C37BCD}"/>
              </a:ext>
            </a:extLst>
          </p:cNvPr>
          <p:cNvSpPr txBox="1">
            <a:spLocks/>
          </p:cNvSpPr>
          <p:nvPr>
            <p:custDataLst>
              <p:tags r:id="rId1"/>
            </p:custDataLst>
          </p:nvPr>
        </p:nvSpPr>
        <p:spPr>
          <a:xfrm>
            <a:off x="3721177" y="1373628"/>
            <a:ext cx="5304276" cy="1198122"/>
          </a:xfrm>
          <a:prstGeom prst="rect">
            <a:avLst/>
          </a:prstGeom>
        </p:spPr>
        <p:txBody>
          <a:bodyPr lIns="91440" tIns="45720" rIns="91440" bIns="45720"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fr-CA" sz="3600" b="1" dirty="0">
                <a:latin typeface="Helvetica"/>
                <a:cs typeface="Helvetica"/>
              </a:rPr>
              <a:t>Ma circonscription</a:t>
            </a:r>
            <a:endParaRPr lang="fr-FR" sz="3600" dirty="0"/>
          </a:p>
        </p:txBody>
      </p:sp>
      <p:pic>
        <p:nvPicPr>
          <p:cNvPr id="2" name="Image 1">
            <a:extLst>
              <a:ext uri="{FF2B5EF4-FFF2-40B4-BE49-F238E27FC236}">
                <a16:creationId xmlns:a16="http://schemas.microsoft.com/office/drawing/2014/main" id="{976FE32E-D166-41FF-679B-E84ADE7B5712}"/>
              </a:ext>
            </a:extLst>
          </p:cNvPr>
          <p:cNvPicPr>
            <a:picLocks noChangeAspect="1"/>
          </p:cNvPicPr>
          <p:nvPr>
            <p:custDataLst>
              <p:tags r:id="rId2"/>
            </p:custDataLst>
          </p:nvPr>
        </p:nvPicPr>
        <p:blipFill>
          <a:blip r:embed="rId5"/>
          <a:srcRect l="5264" t="17503" b="17503"/>
          <a:stretch>
            <a:fillRect/>
          </a:stretch>
        </p:blipFill>
        <p:spPr>
          <a:xfrm>
            <a:off x="355032" y="-200925"/>
            <a:ext cx="5675585" cy="5038911"/>
          </a:xfrm>
          <a:prstGeom prst="rect">
            <a:avLst/>
          </a:prstGeom>
        </p:spPr>
      </p:pic>
    </p:spTree>
    <p:extLst>
      <p:ext uri="{BB962C8B-B14F-4D97-AF65-F5344CB8AC3E}">
        <p14:creationId xmlns:p14="http://schemas.microsoft.com/office/powerpoint/2010/main" val="1362945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93041D6A-4C6F-9843-81E5-AA3F2D479E41}"/>
              </a:ext>
            </a:extLst>
          </p:cNvPr>
          <p:cNvSpPr txBox="1">
            <a:spLocks/>
          </p:cNvSpPr>
          <p:nvPr>
            <p:custDataLst>
              <p:tags r:id="rId1"/>
            </p:custDataLst>
          </p:nvPr>
        </p:nvSpPr>
        <p:spPr>
          <a:xfrm>
            <a:off x="948128" y="2148901"/>
            <a:ext cx="7247743" cy="84569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fr-CA" sz="4800" b="1" dirty="0">
                <a:latin typeface="Helvetica" pitchFamily="2" charset="0"/>
              </a:rPr>
              <a:t>Élection mystère</a:t>
            </a:r>
          </a:p>
        </p:txBody>
      </p:sp>
    </p:spTree>
    <p:extLst>
      <p:ext uri="{BB962C8B-B14F-4D97-AF65-F5344CB8AC3E}">
        <p14:creationId xmlns:p14="http://schemas.microsoft.com/office/powerpoint/2010/main" val="1221228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p:cNvSpPr>
            <a:spLocks noGrp="1"/>
          </p:cNvSpPr>
          <p:nvPr>
            <p:ph type="title"/>
            <p:custDataLst>
              <p:tags r:id="rId1"/>
            </p:custDataLst>
          </p:nvPr>
        </p:nvSpPr>
        <p:spPr>
          <a:prstGeom prst="rect">
            <a:avLst/>
          </a:prstGeom>
        </p:spPr>
        <p:txBody>
          <a:bodyPr>
            <a:normAutofit/>
          </a:bodyPr>
          <a:lstStyle/>
          <a:p>
            <a:pPr algn="l"/>
            <a:r>
              <a:rPr lang="fr-FR"/>
              <a:t>Les conditions</a:t>
            </a:r>
          </a:p>
        </p:txBody>
      </p:sp>
      <p:sp>
        <p:nvSpPr>
          <p:cNvPr id="10" name="Zone Habiter Québec">
            <a:extLst>
              <a:ext uri="{FF2B5EF4-FFF2-40B4-BE49-F238E27FC236}">
                <a16:creationId xmlns:a16="http://schemas.microsoft.com/office/drawing/2014/main" id="{2A2B1A4C-CB73-483B-B63B-79D535DA51FF}"/>
              </a:ext>
            </a:extLst>
          </p:cNvPr>
          <p:cNvSpPr txBox="1"/>
          <p:nvPr>
            <p:custDataLst>
              <p:tags r:id="rId2"/>
            </p:custDataLst>
          </p:nvPr>
        </p:nvSpPr>
        <p:spPr>
          <a:xfrm>
            <a:off x="1351722" y="1944156"/>
            <a:ext cx="487017" cy="300082"/>
          </a:xfrm>
          <a:prstGeom prst="rect">
            <a:avLst/>
          </a:prstGeom>
          <a:noFill/>
        </p:spPr>
        <p:txBody>
          <a:bodyPr wrap="square" rtlCol="0">
            <a:spAutoFit/>
          </a:bodyPr>
          <a:lstStyle/>
          <a:p>
            <a:endParaRPr lang="fr-CA" sz="1350"/>
          </a:p>
        </p:txBody>
      </p:sp>
      <p:sp>
        <p:nvSpPr>
          <p:cNvPr id="11" name="Zone 18 ans">
            <a:extLst>
              <a:ext uri="{FF2B5EF4-FFF2-40B4-BE49-F238E27FC236}">
                <a16:creationId xmlns:a16="http://schemas.microsoft.com/office/drawing/2014/main" id="{CF725E1B-9436-49BD-88FA-8EB398797350}"/>
              </a:ext>
            </a:extLst>
          </p:cNvPr>
          <p:cNvSpPr txBox="1"/>
          <p:nvPr>
            <p:custDataLst>
              <p:tags r:id="rId3"/>
            </p:custDataLst>
          </p:nvPr>
        </p:nvSpPr>
        <p:spPr>
          <a:xfrm>
            <a:off x="1351723" y="2717869"/>
            <a:ext cx="655982" cy="300082"/>
          </a:xfrm>
          <a:prstGeom prst="rect">
            <a:avLst/>
          </a:prstGeom>
          <a:noFill/>
        </p:spPr>
        <p:txBody>
          <a:bodyPr wrap="square" rtlCol="0">
            <a:spAutoFit/>
          </a:bodyPr>
          <a:lstStyle/>
          <a:p>
            <a:endParaRPr lang="fr-CA" sz="1350"/>
          </a:p>
        </p:txBody>
      </p:sp>
      <p:sp>
        <p:nvSpPr>
          <p:cNvPr id="15" name="Zone liste">
            <a:extLst>
              <a:ext uri="{FF2B5EF4-FFF2-40B4-BE49-F238E27FC236}">
                <a16:creationId xmlns:a16="http://schemas.microsoft.com/office/drawing/2014/main" id="{69F6A652-1A63-41AA-9AAF-6D08552E10A9}"/>
              </a:ext>
            </a:extLst>
          </p:cNvPr>
          <p:cNvSpPr txBox="1"/>
          <p:nvPr>
            <p:custDataLst>
              <p:tags r:id="rId4"/>
            </p:custDataLst>
          </p:nvPr>
        </p:nvSpPr>
        <p:spPr>
          <a:xfrm>
            <a:off x="1232452" y="3343185"/>
            <a:ext cx="606287" cy="300082"/>
          </a:xfrm>
          <a:prstGeom prst="rect">
            <a:avLst/>
          </a:prstGeom>
          <a:noFill/>
        </p:spPr>
        <p:txBody>
          <a:bodyPr wrap="square" rtlCol="0">
            <a:spAutoFit/>
          </a:bodyPr>
          <a:lstStyle/>
          <a:p>
            <a:endParaRPr lang="fr-CA" sz="1350"/>
          </a:p>
        </p:txBody>
      </p:sp>
      <p:sp>
        <p:nvSpPr>
          <p:cNvPr id="18" name="Espace réservé du contenu 13">
            <a:extLst>
              <a:ext uri="{FF2B5EF4-FFF2-40B4-BE49-F238E27FC236}">
                <a16:creationId xmlns:a16="http://schemas.microsoft.com/office/drawing/2014/main" id="{D2C63BBC-875D-CC41-8C2B-54F217977B89}"/>
              </a:ext>
            </a:extLst>
          </p:cNvPr>
          <p:cNvSpPr txBox="1">
            <a:spLocks/>
          </p:cNvSpPr>
          <p:nvPr>
            <p:custDataLst>
              <p:tags r:id="rId5"/>
            </p:custDataLst>
          </p:nvPr>
        </p:nvSpPr>
        <p:spPr>
          <a:xfrm>
            <a:off x="870927" y="1410827"/>
            <a:ext cx="7551713" cy="3492097"/>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a:p>
        </p:txBody>
      </p:sp>
      <p:sp>
        <p:nvSpPr>
          <p:cNvPr id="12" name="Espace réservé du texte 11">
            <a:extLst>
              <a:ext uri="{FF2B5EF4-FFF2-40B4-BE49-F238E27FC236}">
                <a16:creationId xmlns:a16="http://schemas.microsoft.com/office/drawing/2014/main" id="{8B04733D-557C-F040-A5F4-14C1B3E2A126}"/>
              </a:ext>
            </a:extLst>
          </p:cNvPr>
          <p:cNvSpPr>
            <a:spLocks noGrp="1"/>
          </p:cNvSpPr>
          <p:nvPr>
            <p:ph type="body" sz="quarter" idx="10"/>
            <p:custDataLst>
              <p:tags r:id="rId6"/>
            </p:custDataLst>
          </p:nvPr>
        </p:nvSpPr>
        <p:spPr>
          <a:xfrm>
            <a:off x="2063710" y="1508382"/>
            <a:ext cx="5728567" cy="3287132"/>
          </a:xfrm>
        </p:spPr>
        <p:txBody>
          <a:bodyPr/>
          <a:lstStyle/>
          <a:p>
            <a:pPr marL="0" lvl="1" indent="0">
              <a:spcBef>
                <a:spcPts val="2200"/>
              </a:spcBef>
              <a:buNone/>
            </a:pPr>
            <a:r>
              <a:rPr lang="fr-FR" dirty="0">
                <a:latin typeface="Helvetica" pitchFamily="2" charset="0"/>
              </a:rPr>
              <a:t>Avoir la citoyenneté canadienne</a:t>
            </a:r>
          </a:p>
          <a:p>
            <a:pPr marL="0" lvl="1" indent="0">
              <a:spcBef>
                <a:spcPts val="4000"/>
              </a:spcBef>
              <a:buNone/>
            </a:pPr>
            <a:r>
              <a:rPr lang="fr-FR" dirty="0">
                <a:latin typeface="Helvetica" pitchFamily="2" charset="0"/>
              </a:rPr>
              <a:t>Avoir 18 ans ou plus</a:t>
            </a:r>
          </a:p>
          <a:p>
            <a:pPr marL="5400" lvl="1" indent="0">
              <a:spcBef>
                <a:spcPts val="3400"/>
              </a:spcBef>
              <a:buNone/>
            </a:pPr>
            <a:r>
              <a:rPr lang="fr-FR" dirty="0">
                <a:solidFill>
                  <a:prstClr val="black"/>
                </a:solidFill>
                <a:latin typeface="Helvetica" pitchFamily="2" charset="0"/>
              </a:rPr>
              <a:t>Habiter au Québec depuis au moins </a:t>
            </a:r>
            <a:br>
              <a:rPr lang="fr-FR" dirty="0">
                <a:solidFill>
                  <a:prstClr val="black"/>
                </a:solidFill>
                <a:latin typeface="Helvetica" pitchFamily="2" charset="0"/>
              </a:rPr>
            </a:br>
            <a:r>
              <a:rPr lang="fr-FR" dirty="0">
                <a:solidFill>
                  <a:prstClr val="black"/>
                </a:solidFill>
                <a:latin typeface="Helvetica" pitchFamily="2" charset="0"/>
              </a:rPr>
              <a:t>six mois le jour de l’élection</a:t>
            </a:r>
          </a:p>
          <a:p>
            <a:pPr marL="0" lvl="1" indent="0">
              <a:spcBef>
                <a:spcPts val="2800"/>
              </a:spcBef>
              <a:buNone/>
            </a:pPr>
            <a:r>
              <a:rPr lang="fr-FR" dirty="0">
                <a:latin typeface="Helvetica" pitchFamily="2" charset="0"/>
              </a:rPr>
              <a:t>Être inscrite ou inscrit sur la liste électorale</a:t>
            </a:r>
          </a:p>
        </p:txBody>
      </p:sp>
      <p:pic>
        <p:nvPicPr>
          <p:cNvPr id="4" name="Image 3">
            <a:extLst>
              <a:ext uri="{FF2B5EF4-FFF2-40B4-BE49-F238E27FC236}">
                <a16:creationId xmlns:a16="http://schemas.microsoft.com/office/drawing/2014/main" id="{2C77A48C-882A-054D-5EA7-59AEE1167514}"/>
              </a:ext>
            </a:extLst>
          </p:cNvPr>
          <p:cNvPicPr>
            <a:picLocks noChangeAspect="1"/>
          </p:cNvPicPr>
          <p:nvPr/>
        </p:nvPicPr>
        <p:blipFill>
          <a:blip r:embed="rId9"/>
          <a:stretch>
            <a:fillRect/>
          </a:stretch>
        </p:blipFill>
        <p:spPr>
          <a:xfrm>
            <a:off x="900602" y="1294725"/>
            <a:ext cx="1060062" cy="3592433"/>
          </a:xfrm>
          <a:prstGeom prst="rect">
            <a:avLst/>
          </a:prstGeom>
        </p:spPr>
      </p:pic>
    </p:spTree>
    <p:extLst>
      <p:ext uri="{BB962C8B-B14F-4D97-AF65-F5344CB8AC3E}">
        <p14:creationId xmlns:p14="http://schemas.microsoft.com/office/powerpoint/2010/main" val="45714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type="body" sz="quarter" idx="10"/>
            <p:custDataLst>
              <p:tags r:id="rId1"/>
            </p:custDataLst>
          </p:nvPr>
        </p:nvSpPr>
        <p:spPr>
          <a:xfrm>
            <a:off x="870927" y="1624093"/>
            <a:ext cx="7860379" cy="3114468"/>
          </a:xfrm>
          <a:prstGeom prst="rect">
            <a:avLst/>
          </a:prstGeom>
        </p:spPr>
        <p:txBody>
          <a:bodyPr>
            <a:normAutofit/>
          </a:bodyPr>
          <a:lstStyle/>
          <a:p>
            <a:r>
              <a:rPr lang="fr-FR" dirty="0"/>
              <a:t>Pour voter, il faut être inscrite </a:t>
            </a:r>
            <a:br>
              <a:rPr lang="fr-FR" dirty="0"/>
            </a:br>
            <a:r>
              <a:rPr lang="fr-FR" dirty="0"/>
              <a:t>ou inscrit sur la liste électorale</a:t>
            </a:r>
          </a:p>
          <a:p>
            <a:pPr>
              <a:spcBef>
                <a:spcPts val="2200"/>
              </a:spcBef>
            </a:pPr>
            <a:r>
              <a:rPr lang="fr-FR" dirty="0"/>
              <a:t>La liste électorale </a:t>
            </a:r>
            <a:br>
              <a:rPr lang="fr-FR" dirty="0"/>
            </a:br>
            <a:r>
              <a:rPr lang="fr-FR" dirty="0"/>
              <a:t>est mise à jour </a:t>
            </a:r>
            <a:br>
              <a:rPr lang="fr-FR" dirty="0"/>
            </a:br>
            <a:r>
              <a:rPr lang="fr-FR" dirty="0"/>
              <a:t>par Élections Québec</a:t>
            </a:r>
          </a:p>
          <a:p>
            <a:pPr marL="0" indent="0">
              <a:buNone/>
            </a:pPr>
            <a:endParaRPr lang="fr-FR" dirty="0"/>
          </a:p>
        </p:txBody>
      </p:sp>
      <p:sp>
        <p:nvSpPr>
          <p:cNvPr id="2" name="Titre 1"/>
          <p:cNvSpPr>
            <a:spLocks noGrp="1"/>
          </p:cNvSpPr>
          <p:nvPr>
            <p:ph type="title"/>
            <p:custDataLst>
              <p:tags r:id="rId2"/>
            </p:custDataLst>
          </p:nvPr>
        </p:nvSpPr>
        <p:spPr>
          <a:prstGeom prst="rect">
            <a:avLst/>
          </a:prstGeom>
        </p:spPr>
        <p:txBody>
          <a:bodyPr>
            <a:normAutofit/>
          </a:bodyPr>
          <a:lstStyle/>
          <a:p>
            <a:pPr algn="l"/>
            <a:r>
              <a:rPr lang="fr-FR"/>
              <a:t>La liste électorale permanente</a:t>
            </a:r>
          </a:p>
        </p:txBody>
      </p:sp>
      <p:pic>
        <p:nvPicPr>
          <p:cNvPr id="4" name="Image 3">
            <a:extLst>
              <a:ext uri="{FF2B5EF4-FFF2-40B4-BE49-F238E27FC236}">
                <a16:creationId xmlns:a16="http://schemas.microsoft.com/office/drawing/2014/main" id="{E2187412-6281-CEC4-EC20-035DADCA30F6}"/>
              </a:ext>
            </a:extLst>
          </p:cNvPr>
          <p:cNvPicPr>
            <a:picLocks noChangeAspect="1"/>
          </p:cNvPicPr>
          <p:nvPr/>
        </p:nvPicPr>
        <p:blipFill>
          <a:blip r:embed="rId5"/>
          <a:srcRect/>
          <a:stretch/>
        </p:blipFill>
        <p:spPr>
          <a:xfrm>
            <a:off x="5420710" y="1724172"/>
            <a:ext cx="3310596" cy="2541286"/>
          </a:xfrm>
          <a:prstGeom prst="rect">
            <a:avLst/>
          </a:prstGeom>
        </p:spPr>
      </p:pic>
    </p:spTree>
    <p:extLst>
      <p:ext uri="{BB962C8B-B14F-4D97-AF65-F5344CB8AC3E}">
        <p14:creationId xmlns:p14="http://schemas.microsoft.com/office/powerpoint/2010/main" val="3753984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type="body" sz="quarter" idx="10"/>
            <p:custDataLst>
              <p:tags r:id="rId1"/>
            </p:custDataLst>
          </p:nvPr>
        </p:nvSpPr>
        <p:spPr>
          <a:xfrm>
            <a:off x="870927" y="1773851"/>
            <a:ext cx="7468087" cy="2767571"/>
          </a:xfrm>
          <a:prstGeom prst="rect">
            <a:avLst/>
          </a:prstGeom>
        </p:spPr>
        <p:txBody>
          <a:bodyPr>
            <a:normAutofit/>
          </a:bodyPr>
          <a:lstStyle/>
          <a:p>
            <a:pPr>
              <a:spcBef>
                <a:spcPts val="2200"/>
              </a:spcBef>
            </a:pPr>
            <a:r>
              <a:rPr lang="fr-FR" dirty="0"/>
              <a:t>Élections à date fixe tous les</a:t>
            </a:r>
          </a:p>
          <a:p>
            <a:pPr>
              <a:lnSpc>
                <a:spcPct val="250000"/>
              </a:lnSpc>
              <a:spcBef>
                <a:spcPts val="2200"/>
              </a:spcBef>
            </a:pPr>
            <a:r>
              <a:rPr lang="fr-FR" dirty="0"/>
              <a:t>La période électorale dure de</a:t>
            </a:r>
          </a:p>
        </p:txBody>
      </p:sp>
      <p:sp>
        <p:nvSpPr>
          <p:cNvPr id="2" name="Titre 1"/>
          <p:cNvSpPr>
            <a:spLocks noGrp="1"/>
          </p:cNvSpPr>
          <p:nvPr>
            <p:ph type="title"/>
            <p:custDataLst>
              <p:tags r:id="rId2"/>
            </p:custDataLst>
          </p:nvPr>
        </p:nvSpPr>
        <p:spPr>
          <a:prstGeom prst="rect">
            <a:avLst/>
          </a:prstGeom>
        </p:spPr>
        <p:txBody>
          <a:bodyPr>
            <a:normAutofit/>
          </a:bodyPr>
          <a:lstStyle/>
          <a:p>
            <a:pPr algn="l"/>
            <a:r>
              <a:rPr lang="fr-FR"/>
              <a:t>Le calendrier électoral</a:t>
            </a:r>
          </a:p>
        </p:txBody>
      </p:sp>
      <p:sp>
        <p:nvSpPr>
          <p:cNvPr id="4" name="ZoneTexte 3">
            <a:extLst>
              <a:ext uri="{FF2B5EF4-FFF2-40B4-BE49-F238E27FC236}">
                <a16:creationId xmlns:a16="http://schemas.microsoft.com/office/drawing/2014/main" id="{73D579FC-AD73-6A46-937E-FD9FC6522F02}"/>
              </a:ext>
            </a:extLst>
          </p:cNvPr>
          <p:cNvSpPr txBox="1"/>
          <p:nvPr>
            <p:custDataLst>
              <p:tags r:id="rId3"/>
            </p:custDataLst>
          </p:nvPr>
        </p:nvSpPr>
        <p:spPr>
          <a:xfrm>
            <a:off x="5221281" y="1550503"/>
            <a:ext cx="1597879" cy="740237"/>
          </a:xfrm>
          <a:prstGeom prst="roundRect">
            <a:avLst/>
          </a:prstGeom>
          <a:solidFill>
            <a:srgbClr val="7DFAD4">
              <a:alpha val="50000"/>
            </a:srgbClr>
          </a:solidFill>
          <a:ln>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r>
              <a:rPr lang="fr-FR" sz="4000" b="1" dirty="0">
                <a:latin typeface="Arial Black" panose="020B0604020202020204" pitchFamily="34" charset="0"/>
                <a:cs typeface="Arial Black" panose="020B0604020202020204" pitchFamily="34" charset="0"/>
              </a:rPr>
              <a:t>4</a:t>
            </a:r>
            <a:r>
              <a:rPr lang="fr-FR" sz="3600" dirty="0"/>
              <a:t> </a:t>
            </a:r>
            <a:r>
              <a:rPr lang="fr-FR" sz="2400" b="1" dirty="0">
                <a:latin typeface="Arial Black" panose="020B0604020202020204" pitchFamily="34" charset="0"/>
                <a:cs typeface="Arial Black" panose="020B0604020202020204" pitchFamily="34" charset="0"/>
              </a:rPr>
              <a:t>ans</a:t>
            </a:r>
            <a:endParaRPr lang="fr-CA" sz="2400" b="1" dirty="0">
              <a:latin typeface="HELVETICA LIGHT" panose="020B0403020202020204" pitchFamily="34" charset="0"/>
            </a:endParaRPr>
          </a:p>
        </p:txBody>
      </p:sp>
      <p:sp>
        <p:nvSpPr>
          <p:cNvPr id="5" name="ZoneTexte 4">
            <a:extLst>
              <a:ext uri="{FF2B5EF4-FFF2-40B4-BE49-F238E27FC236}">
                <a16:creationId xmlns:a16="http://schemas.microsoft.com/office/drawing/2014/main" id="{1BDDDEB3-FB29-804B-A135-491CDCFC6DF9}"/>
              </a:ext>
            </a:extLst>
          </p:cNvPr>
          <p:cNvSpPr txBox="1"/>
          <p:nvPr>
            <p:custDataLst>
              <p:tags r:id="rId4"/>
            </p:custDataLst>
          </p:nvPr>
        </p:nvSpPr>
        <p:spPr>
          <a:xfrm>
            <a:off x="5314328" y="2629862"/>
            <a:ext cx="3287530" cy="740237"/>
          </a:xfrm>
          <a:prstGeom prst="roundRect">
            <a:avLst/>
          </a:prstGeom>
          <a:solidFill>
            <a:srgbClr val="7DFAD4">
              <a:alpha val="50000"/>
            </a:srgbClr>
          </a:solidFill>
          <a:ln>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r>
              <a:rPr lang="fr-FR" sz="4000" b="1">
                <a:latin typeface="Arial Black" panose="020B0604020202020204" pitchFamily="34" charset="0"/>
                <a:cs typeface="Arial Black" panose="020B0604020202020204" pitchFamily="34" charset="0"/>
              </a:rPr>
              <a:t>33</a:t>
            </a:r>
            <a:r>
              <a:rPr lang="fr-FR" sz="4000"/>
              <a:t> </a:t>
            </a:r>
            <a:r>
              <a:rPr lang="fr-FR" sz="2400">
                <a:latin typeface="Helvetica" pitchFamily="2" charset="0"/>
              </a:rPr>
              <a:t>à</a:t>
            </a:r>
            <a:r>
              <a:rPr lang="fr-FR" sz="4000"/>
              <a:t> </a:t>
            </a:r>
            <a:r>
              <a:rPr lang="fr-FR" sz="4000" b="1">
                <a:latin typeface="Arial Black" panose="020B0604020202020204" pitchFamily="34" charset="0"/>
                <a:cs typeface="Arial Black" panose="020B0604020202020204" pitchFamily="34" charset="0"/>
              </a:rPr>
              <a:t>39</a:t>
            </a:r>
            <a:r>
              <a:rPr lang="fr-FR" sz="4000"/>
              <a:t> </a:t>
            </a:r>
            <a:r>
              <a:rPr lang="fr-FR" sz="2400" b="1">
                <a:latin typeface="Arial Black" panose="020B0604020202020204" pitchFamily="34" charset="0"/>
                <a:cs typeface="Arial Black" panose="020B0604020202020204" pitchFamily="34" charset="0"/>
              </a:rPr>
              <a:t>jours</a:t>
            </a:r>
            <a:endParaRPr lang="fr-CA" sz="2400" b="1">
              <a:latin typeface="HELVETICA LIGHT" panose="020B0403020202020204" pitchFamily="34" charset="0"/>
            </a:endParaRPr>
          </a:p>
        </p:txBody>
      </p:sp>
    </p:spTree>
    <p:extLst>
      <p:ext uri="{BB962C8B-B14F-4D97-AF65-F5344CB8AC3E}">
        <p14:creationId xmlns:p14="http://schemas.microsoft.com/office/powerpoint/2010/main" val="1704870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prstGeom prst="rect">
            <a:avLst/>
          </a:prstGeom>
        </p:spPr>
        <p:txBody>
          <a:bodyPr>
            <a:normAutofit/>
          </a:bodyPr>
          <a:lstStyle/>
          <a:p>
            <a:pPr algn="l"/>
            <a:r>
              <a:rPr lang="fr-FR"/>
              <a:t>L’information sur le vote</a:t>
            </a:r>
          </a:p>
        </p:txBody>
      </p:sp>
      <p:pic>
        <p:nvPicPr>
          <p:cNvPr id="5" name="Image 4">
            <a:extLst>
              <a:ext uri="{FF2B5EF4-FFF2-40B4-BE49-F238E27FC236}">
                <a16:creationId xmlns:a16="http://schemas.microsoft.com/office/drawing/2014/main" id="{144DCFA9-AAF1-504B-BC4E-4E054C856F1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68525" y="1352994"/>
            <a:ext cx="2343645" cy="3621998"/>
          </a:xfrm>
          <a:prstGeom prst="rect">
            <a:avLst/>
          </a:prstGeom>
          <a:ln w="6350">
            <a:solidFill>
              <a:schemeClr val="tx1"/>
            </a:solidFill>
          </a:ln>
        </p:spPr>
      </p:pic>
      <p:pic>
        <p:nvPicPr>
          <p:cNvPr id="7" name="Image 6">
            <a:extLst>
              <a:ext uri="{FF2B5EF4-FFF2-40B4-BE49-F238E27FC236}">
                <a16:creationId xmlns:a16="http://schemas.microsoft.com/office/drawing/2014/main" id="{FBDB61D2-340A-D441-9A7D-420666665DBB}"/>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755340" y="1798428"/>
            <a:ext cx="3120134" cy="1964529"/>
          </a:xfrm>
          <a:prstGeom prst="rect">
            <a:avLst/>
          </a:prstGeom>
        </p:spPr>
      </p:pic>
      <p:grpSp>
        <p:nvGrpSpPr>
          <p:cNvPr id="9" name="Groupe 8">
            <a:extLst>
              <a:ext uri="{FF2B5EF4-FFF2-40B4-BE49-F238E27FC236}">
                <a16:creationId xmlns:a16="http://schemas.microsoft.com/office/drawing/2014/main" id="{38EC8D97-C770-8847-A7C3-FB3C37290B95}"/>
              </a:ext>
            </a:extLst>
          </p:cNvPr>
          <p:cNvGrpSpPr/>
          <p:nvPr>
            <p:custDataLst>
              <p:tags r:id="rId4"/>
            </p:custDataLst>
          </p:nvPr>
        </p:nvGrpSpPr>
        <p:grpSpPr>
          <a:xfrm>
            <a:off x="2786066" y="1352994"/>
            <a:ext cx="2795378" cy="3618000"/>
            <a:chOff x="2959963" y="1361571"/>
            <a:chExt cx="2795378" cy="3618000"/>
          </a:xfrm>
        </p:grpSpPr>
        <p:pic>
          <p:nvPicPr>
            <p:cNvPr id="4" name="Image 3">
              <a:extLst>
                <a:ext uri="{FF2B5EF4-FFF2-40B4-BE49-F238E27FC236}">
                  <a16:creationId xmlns:a16="http://schemas.microsoft.com/office/drawing/2014/main" id="{02D2D4F1-D893-8D4B-B3C0-92647522526A}"/>
                </a:ext>
              </a:extLst>
            </p:cNvPr>
            <p:cNvPicPr>
              <a:picLocks noChangeAspect="1"/>
            </p:cNvPicPr>
            <p:nvPr/>
          </p:nvPicPr>
          <p:blipFill>
            <a:blip r:embed="rId9"/>
            <a:srcRect/>
            <a:stretch/>
          </p:blipFill>
          <p:spPr>
            <a:xfrm>
              <a:off x="2959963" y="1361797"/>
              <a:ext cx="2795378" cy="3617548"/>
            </a:xfrm>
            <a:prstGeom prst="rect">
              <a:avLst/>
            </a:prstGeom>
          </p:spPr>
        </p:pic>
        <p:sp>
          <p:nvSpPr>
            <p:cNvPr id="8" name="Rectangle 7">
              <a:extLst>
                <a:ext uri="{FF2B5EF4-FFF2-40B4-BE49-F238E27FC236}">
                  <a16:creationId xmlns:a16="http://schemas.microsoft.com/office/drawing/2014/main" id="{FC7AD609-3089-9244-9DD5-61682CF0F7E6}"/>
                </a:ext>
              </a:extLst>
            </p:cNvPr>
            <p:cNvSpPr/>
            <p:nvPr/>
          </p:nvSpPr>
          <p:spPr>
            <a:xfrm>
              <a:off x="2960852" y="1361571"/>
              <a:ext cx="2793600" cy="36180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69743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prstGeom prst="rect">
            <a:avLst/>
          </a:prstGeom>
        </p:spPr>
        <p:txBody>
          <a:bodyPr>
            <a:normAutofit/>
          </a:bodyPr>
          <a:lstStyle/>
          <a:p>
            <a:pPr algn="l"/>
            <a:r>
              <a:rPr lang="fr-FR"/>
              <a:t>Le jour de l’élection</a:t>
            </a:r>
          </a:p>
        </p:txBody>
      </p:sp>
      <p:sp>
        <p:nvSpPr>
          <p:cNvPr id="7" name="ZoneTexte 6">
            <a:extLst>
              <a:ext uri="{FF2B5EF4-FFF2-40B4-BE49-F238E27FC236}">
                <a16:creationId xmlns:a16="http://schemas.microsoft.com/office/drawing/2014/main" id="{185FFC93-DE57-9B43-9C3A-BE59A0869211}"/>
              </a:ext>
            </a:extLst>
          </p:cNvPr>
          <p:cNvSpPr txBox="1"/>
          <p:nvPr>
            <p:custDataLst>
              <p:tags r:id="rId2"/>
            </p:custDataLst>
          </p:nvPr>
        </p:nvSpPr>
        <p:spPr>
          <a:xfrm>
            <a:off x="1253204" y="2657390"/>
            <a:ext cx="2072061" cy="740237"/>
          </a:xfrm>
          <a:prstGeom prst="roundRect">
            <a:avLst/>
          </a:prstGeom>
          <a:solidFill>
            <a:srgbClr val="7DFAD4">
              <a:alpha val="50000"/>
            </a:srgbClr>
          </a:solidFill>
          <a:ln>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r>
              <a:rPr lang="fr-FR" sz="4000" b="1">
                <a:latin typeface="Arial Black" panose="020B0604020202020204" pitchFamily="34" charset="0"/>
                <a:cs typeface="Arial Black" panose="020B0604020202020204" pitchFamily="34" charset="0"/>
              </a:rPr>
              <a:t>4</a:t>
            </a:r>
            <a:r>
              <a:rPr lang="fr-FR" sz="3600"/>
              <a:t> </a:t>
            </a:r>
            <a:r>
              <a:rPr lang="fr-FR" sz="2400" b="1">
                <a:latin typeface="Arial" panose="020B0604020202020204" pitchFamily="34" charset="0"/>
                <a:cs typeface="Arial" panose="020B0604020202020204" pitchFamily="34" charset="0"/>
              </a:rPr>
              <a:t>heures</a:t>
            </a:r>
            <a:endParaRPr lang="fr-CA" sz="2400" b="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D09C1F42-8B52-F84B-85D6-80543507BAFC}"/>
              </a:ext>
            </a:extLst>
          </p:cNvPr>
          <p:cNvSpPr txBox="1"/>
          <p:nvPr>
            <p:custDataLst>
              <p:tags r:id="rId3"/>
            </p:custDataLst>
          </p:nvPr>
        </p:nvSpPr>
        <p:spPr>
          <a:xfrm>
            <a:off x="5079146" y="1588824"/>
            <a:ext cx="3308772" cy="740237"/>
          </a:xfrm>
          <a:prstGeom prst="roundRect">
            <a:avLst/>
          </a:prstGeom>
          <a:solidFill>
            <a:srgbClr val="7DFAD4">
              <a:alpha val="50000"/>
            </a:srgbClr>
          </a:solidFill>
          <a:ln>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r>
              <a:rPr lang="fr-FR" sz="4000" b="1">
                <a:latin typeface="Arial Black" panose="020B0604020202020204" pitchFamily="34" charset="0"/>
                <a:cs typeface="Arial Black" panose="020B0604020202020204" pitchFamily="34" charset="0"/>
              </a:rPr>
              <a:t>9</a:t>
            </a:r>
            <a:r>
              <a:rPr lang="fr-FR" sz="2400" b="1">
                <a:latin typeface="Arial Black" panose="020B0604020202020204" pitchFamily="34" charset="0"/>
                <a:cs typeface="Arial Black" panose="020B0604020202020204" pitchFamily="34" charset="0"/>
              </a:rPr>
              <a:t> </a:t>
            </a:r>
            <a:r>
              <a:rPr lang="fr-FR" sz="2400" b="1">
                <a:latin typeface="Arial" panose="020B0604020202020204" pitchFamily="34" charset="0"/>
                <a:cs typeface="Arial" panose="020B0604020202020204" pitchFamily="34" charset="0"/>
              </a:rPr>
              <a:t>h</a:t>
            </a:r>
            <a:r>
              <a:rPr lang="fr-FR" sz="2400" b="1">
                <a:latin typeface="Arial Black" panose="020B0604020202020204" pitchFamily="34" charset="0"/>
                <a:cs typeface="Arial Black" panose="020B0604020202020204" pitchFamily="34" charset="0"/>
              </a:rPr>
              <a:t> </a:t>
            </a:r>
            <a:r>
              <a:rPr lang="fr-FR" sz="4000" b="1">
                <a:latin typeface="Arial Black" panose="020B0604020202020204" pitchFamily="34" charset="0"/>
                <a:cs typeface="Arial Black" panose="020B0604020202020204" pitchFamily="34" charset="0"/>
              </a:rPr>
              <a:t>30</a:t>
            </a:r>
            <a:r>
              <a:rPr lang="fr-FR" sz="4000"/>
              <a:t> </a:t>
            </a:r>
            <a:r>
              <a:rPr lang="fr-FR" sz="2400" b="1">
                <a:latin typeface="Arial" panose="020B0604020202020204" pitchFamily="34" charset="0"/>
                <a:cs typeface="Arial" panose="020B0604020202020204" pitchFamily="34" charset="0"/>
              </a:rPr>
              <a:t>à</a:t>
            </a:r>
            <a:r>
              <a:rPr lang="fr-FR" sz="4000"/>
              <a:t> </a:t>
            </a:r>
            <a:r>
              <a:rPr lang="fr-FR" sz="4000" b="1">
                <a:latin typeface="Arial Black" panose="020B0604020202020204" pitchFamily="34" charset="0"/>
                <a:cs typeface="Arial Black" panose="020B0604020202020204" pitchFamily="34" charset="0"/>
              </a:rPr>
              <a:t>20</a:t>
            </a:r>
            <a:r>
              <a:rPr lang="fr-FR" sz="1400" b="1">
                <a:latin typeface="Arial Black" panose="020B0604020202020204" pitchFamily="34" charset="0"/>
                <a:cs typeface="Arial Black" panose="020B0604020202020204" pitchFamily="34" charset="0"/>
              </a:rPr>
              <a:t> </a:t>
            </a:r>
            <a:r>
              <a:rPr lang="fr-FR" sz="2400" b="1">
                <a:latin typeface="Arial" panose="020B0604020202020204" pitchFamily="34" charset="0"/>
                <a:cs typeface="Arial" panose="020B0604020202020204" pitchFamily="34" charset="0"/>
              </a:rPr>
              <a:t>h</a:t>
            </a:r>
            <a:endParaRPr lang="fr-CA" sz="2400" b="1">
              <a:latin typeface="Arial" panose="020B0604020202020204" pitchFamily="34" charset="0"/>
              <a:cs typeface="Arial" panose="020B0604020202020204" pitchFamily="34" charset="0"/>
            </a:endParaRPr>
          </a:p>
        </p:txBody>
      </p:sp>
      <p:sp>
        <p:nvSpPr>
          <p:cNvPr id="9" name="Espace réservé du contenu 13">
            <a:extLst>
              <a:ext uri="{FF2B5EF4-FFF2-40B4-BE49-F238E27FC236}">
                <a16:creationId xmlns:a16="http://schemas.microsoft.com/office/drawing/2014/main" id="{90B09CBF-7D68-0949-BDF9-6986984045E3}"/>
              </a:ext>
            </a:extLst>
          </p:cNvPr>
          <p:cNvSpPr txBox="1">
            <a:spLocks/>
          </p:cNvSpPr>
          <p:nvPr>
            <p:custDataLst>
              <p:tags r:id="rId4"/>
            </p:custDataLst>
          </p:nvPr>
        </p:nvSpPr>
        <p:spPr>
          <a:xfrm>
            <a:off x="870927" y="2603668"/>
            <a:ext cx="4208219" cy="423841"/>
          </a:xfrm>
          <a:prstGeom prst="rect">
            <a:avLst/>
          </a:prstGeom>
        </p:spPr>
        <p:txBody>
          <a:bodyPr>
            <a:normAutofit fontScale="92500" lnSpcReduction="10000"/>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endParaRPr lang="fr-FR"/>
          </a:p>
        </p:txBody>
      </p:sp>
      <p:sp>
        <p:nvSpPr>
          <p:cNvPr id="10" name="Espace réservé du contenu 13">
            <a:extLst>
              <a:ext uri="{FF2B5EF4-FFF2-40B4-BE49-F238E27FC236}">
                <a16:creationId xmlns:a16="http://schemas.microsoft.com/office/drawing/2014/main" id="{77FD4D77-F015-D643-B475-D5B2F3649240}"/>
              </a:ext>
            </a:extLst>
          </p:cNvPr>
          <p:cNvSpPr txBox="1">
            <a:spLocks/>
          </p:cNvSpPr>
          <p:nvPr>
            <p:custDataLst>
              <p:tags r:id="rId5"/>
            </p:custDataLst>
          </p:nvPr>
        </p:nvSpPr>
        <p:spPr>
          <a:xfrm>
            <a:off x="870927" y="1750741"/>
            <a:ext cx="7468088" cy="2593076"/>
          </a:xfrm>
          <a:prstGeom prst="rect">
            <a:avLst/>
          </a:prstGeom>
        </p:spPr>
        <p:txBody>
          <a:bodyPr>
            <a:normAutofit/>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2200"/>
              </a:spcBef>
            </a:pPr>
            <a:r>
              <a:rPr lang="fr-FR"/>
              <a:t>Bureaux de vote ouverts de</a:t>
            </a:r>
          </a:p>
          <a:p>
            <a:pPr>
              <a:lnSpc>
                <a:spcPct val="250000"/>
              </a:lnSpc>
              <a:spcBef>
                <a:spcPts val="2200"/>
              </a:spcBef>
            </a:pPr>
            <a:r>
              <a:rPr lang="fr-FR"/>
              <a:t>   						 pour voter</a:t>
            </a:r>
          </a:p>
        </p:txBody>
      </p:sp>
      <p:pic>
        <p:nvPicPr>
          <p:cNvPr id="4" name="Image 3">
            <a:extLst>
              <a:ext uri="{FF2B5EF4-FFF2-40B4-BE49-F238E27FC236}">
                <a16:creationId xmlns:a16="http://schemas.microsoft.com/office/drawing/2014/main" id="{9DF851D6-3F1E-0ADB-4E8B-5487FA3F18B2}"/>
              </a:ext>
            </a:extLst>
          </p:cNvPr>
          <p:cNvPicPr>
            <a:picLocks noChangeAspect="1"/>
          </p:cNvPicPr>
          <p:nvPr/>
        </p:nvPicPr>
        <p:blipFill>
          <a:blip r:embed="rId8"/>
          <a:stretch>
            <a:fillRect/>
          </a:stretch>
        </p:blipFill>
        <p:spPr>
          <a:xfrm>
            <a:off x="5079146" y="2572823"/>
            <a:ext cx="2309384" cy="2165738"/>
          </a:xfrm>
          <a:prstGeom prst="rect">
            <a:avLst/>
          </a:prstGeom>
        </p:spPr>
      </p:pic>
    </p:spTree>
    <p:extLst>
      <p:ext uri="{BB962C8B-B14F-4D97-AF65-F5344CB8AC3E}">
        <p14:creationId xmlns:p14="http://schemas.microsoft.com/office/powerpoint/2010/main" val="151782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type="body" sz="quarter" idx="10"/>
            <p:custDataLst>
              <p:tags r:id="rId1"/>
            </p:custDataLst>
          </p:nvPr>
        </p:nvSpPr>
        <p:spPr>
          <a:xfrm>
            <a:off x="870927" y="1330716"/>
            <a:ext cx="7468087" cy="2767571"/>
          </a:xfrm>
          <a:prstGeom prst="rect">
            <a:avLst/>
          </a:prstGeom>
        </p:spPr>
        <p:txBody>
          <a:bodyPr>
            <a:normAutofit/>
          </a:bodyPr>
          <a:lstStyle/>
          <a:p>
            <a:pPr marL="0" indent="0">
              <a:buNone/>
            </a:pPr>
            <a:r>
              <a:rPr lang="fr-FR" dirty="0"/>
              <a:t>Se rendre </a:t>
            </a:r>
            <a:br>
              <a:rPr lang="fr-FR" dirty="0"/>
            </a:br>
            <a:r>
              <a:rPr lang="fr-FR" dirty="0"/>
              <a:t>à l’adresse indiquée </a:t>
            </a:r>
            <a:br>
              <a:rPr lang="fr-FR" dirty="0"/>
            </a:br>
            <a:r>
              <a:rPr lang="fr-FR" dirty="0"/>
              <a:t>sur la carte de rappel</a:t>
            </a:r>
          </a:p>
        </p:txBody>
      </p:sp>
      <p:sp>
        <p:nvSpPr>
          <p:cNvPr id="2" name="Titre 1"/>
          <p:cNvSpPr>
            <a:spLocks noGrp="1"/>
          </p:cNvSpPr>
          <p:nvPr>
            <p:ph type="title"/>
            <p:custDataLst>
              <p:tags r:id="rId2"/>
            </p:custDataLst>
          </p:nvPr>
        </p:nvSpPr>
        <p:spPr>
          <a:prstGeom prst="rect">
            <a:avLst/>
          </a:prstGeom>
        </p:spPr>
        <p:txBody>
          <a:bodyPr>
            <a:normAutofit/>
          </a:bodyPr>
          <a:lstStyle/>
          <a:p>
            <a:pPr algn="l"/>
            <a:r>
              <a:rPr lang="fr-FR"/>
              <a:t>Le jour de l’élection</a:t>
            </a:r>
          </a:p>
        </p:txBody>
      </p:sp>
      <p:pic>
        <p:nvPicPr>
          <p:cNvPr id="4" name="Image 3">
            <a:extLst>
              <a:ext uri="{FF2B5EF4-FFF2-40B4-BE49-F238E27FC236}">
                <a16:creationId xmlns:a16="http://schemas.microsoft.com/office/drawing/2014/main" id="{5C28A5FD-BECE-4849-A75F-A6D047AF5A77}"/>
              </a:ext>
            </a:extLst>
          </p:cNvPr>
          <p:cNvPicPr>
            <a:picLocks noChangeAspect="1"/>
          </p:cNvPicPr>
          <p:nvPr>
            <p:custDataLst>
              <p:tags r:id="rId3"/>
            </p:custDataLst>
          </p:nvPr>
        </p:nvPicPr>
        <p:blipFill>
          <a:blip r:embed="rId9"/>
          <a:stretch>
            <a:fillRect/>
          </a:stretch>
        </p:blipFill>
        <p:spPr>
          <a:xfrm>
            <a:off x="6287361" y="2090543"/>
            <a:ext cx="2059669" cy="2059669"/>
          </a:xfrm>
          <a:prstGeom prst="rect">
            <a:avLst/>
          </a:prstGeom>
        </p:spPr>
      </p:pic>
      <p:sp>
        <p:nvSpPr>
          <p:cNvPr id="8" name="Espace réservé du contenu 13">
            <a:extLst>
              <a:ext uri="{FF2B5EF4-FFF2-40B4-BE49-F238E27FC236}">
                <a16:creationId xmlns:a16="http://schemas.microsoft.com/office/drawing/2014/main" id="{05EA48F5-AC9C-6148-9A2E-A4257210E723}"/>
              </a:ext>
            </a:extLst>
          </p:cNvPr>
          <p:cNvSpPr txBox="1">
            <a:spLocks/>
          </p:cNvSpPr>
          <p:nvPr>
            <p:custDataLst>
              <p:tags r:id="rId4"/>
            </p:custDataLst>
          </p:nvPr>
        </p:nvSpPr>
        <p:spPr>
          <a:xfrm>
            <a:off x="5083613" y="1494628"/>
            <a:ext cx="2407496" cy="429407"/>
          </a:xfrm>
          <a:prstGeom prst="rect">
            <a:avLst/>
          </a:prstGeom>
        </p:spPr>
        <p:txBody>
          <a:bodyPr>
            <a:normAutofit fontScale="92500"/>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fr-FR"/>
              <a:t>Suivre l’affichage</a:t>
            </a:r>
          </a:p>
        </p:txBody>
      </p:sp>
      <p:pic>
        <p:nvPicPr>
          <p:cNvPr id="6" name="Image 5">
            <a:extLst>
              <a:ext uri="{FF2B5EF4-FFF2-40B4-BE49-F238E27FC236}">
                <a16:creationId xmlns:a16="http://schemas.microsoft.com/office/drawing/2014/main" id="{137A829E-9590-2B43-A999-202B5F9B1BA8}"/>
              </a:ext>
            </a:extLst>
          </p:cNvPr>
          <p:cNvPicPr>
            <a:picLocks noChangeAspect="1"/>
          </p:cNvPicPr>
          <p:nvPr>
            <p:custDataLst>
              <p:tags r:id="rId5"/>
            </p:custDataLst>
          </p:nvPr>
        </p:nvPicPr>
        <p:blipFill>
          <a:blip r:embed="rId10"/>
          <a:srcRect l="19674" t="29005" r="17284" b="26865"/>
          <a:stretch>
            <a:fillRect/>
          </a:stretch>
        </p:blipFill>
        <p:spPr>
          <a:xfrm>
            <a:off x="960699" y="2756505"/>
            <a:ext cx="2326512" cy="1628559"/>
          </a:xfrm>
          <a:prstGeom prst="rect">
            <a:avLst/>
          </a:prstGeom>
        </p:spPr>
      </p:pic>
      <p:pic>
        <p:nvPicPr>
          <p:cNvPr id="7" name="Image 6">
            <a:extLst>
              <a:ext uri="{FF2B5EF4-FFF2-40B4-BE49-F238E27FC236}">
                <a16:creationId xmlns:a16="http://schemas.microsoft.com/office/drawing/2014/main" id="{A6382D65-DF7D-2341-A6AD-E754401EF823}"/>
              </a:ext>
            </a:extLst>
          </p:cNvPr>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4319733" y="2246958"/>
            <a:ext cx="1789253" cy="1787185"/>
          </a:xfrm>
          <a:prstGeom prst="rect">
            <a:avLst/>
          </a:prstGeom>
        </p:spPr>
      </p:pic>
    </p:spTree>
    <p:extLst>
      <p:ext uri="{BB962C8B-B14F-4D97-AF65-F5344CB8AC3E}">
        <p14:creationId xmlns:p14="http://schemas.microsoft.com/office/powerpoint/2010/main" val="365434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8A9DB63-04B3-264F-A78B-8E41BA4F66A5}"/>
              </a:ext>
            </a:extLst>
          </p:cNvPr>
          <p:cNvSpPr txBox="1"/>
          <p:nvPr>
            <p:custDataLst>
              <p:tags r:id="rId1"/>
            </p:custDataLst>
          </p:nvPr>
        </p:nvSpPr>
        <p:spPr>
          <a:xfrm>
            <a:off x="1008088" y="2156251"/>
            <a:ext cx="7569200"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black"/>
                </a:solidFill>
                <a:effectLst/>
                <a:uLnTx/>
                <a:uFillTx/>
                <a:latin typeface="Helvetica" pitchFamily="2" charset="0"/>
                <a:ea typeface="+mn-ea"/>
                <a:cs typeface="+mn-cs"/>
              </a:rPr>
              <a:t>Le savais-tu?</a:t>
            </a:r>
          </a:p>
        </p:txBody>
      </p:sp>
    </p:spTree>
    <p:extLst>
      <p:ext uri="{BB962C8B-B14F-4D97-AF65-F5344CB8AC3E}">
        <p14:creationId xmlns:p14="http://schemas.microsoft.com/office/powerpoint/2010/main" val="267591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F87D384-2A55-2844-B2DF-9D24145DE633}"/>
              </a:ext>
            </a:extLst>
          </p:cNvPr>
          <p:cNvPicPr>
            <a:picLocks noChangeAspect="1"/>
          </p:cNvPicPr>
          <p:nvPr>
            <p:custDataLst>
              <p:tags r:id="rId1"/>
            </p:custDataLst>
          </p:nvPr>
        </p:nvPicPr>
        <p:blipFill>
          <a:blip r:embed="rId13"/>
          <a:srcRect t="37" b="37"/>
          <a:stretch/>
        </p:blipFill>
        <p:spPr>
          <a:xfrm>
            <a:off x="0" y="1608778"/>
            <a:ext cx="9144000" cy="2804649"/>
          </a:xfrm>
          <a:prstGeom prst="rect">
            <a:avLst/>
          </a:prstGeom>
        </p:spPr>
      </p:pic>
      <p:sp>
        <p:nvSpPr>
          <p:cNvPr id="6" name="ZoneTexte 5">
            <a:extLst>
              <a:ext uri="{FF2B5EF4-FFF2-40B4-BE49-F238E27FC236}">
                <a16:creationId xmlns:a16="http://schemas.microsoft.com/office/drawing/2014/main" id="{95ED34E2-2336-F14F-91DD-8553DE7EBB0C}"/>
              </a:ext>
            </a:extLst>
          </p:cNvPr>
          <p:cNvSpPr txBox="1"/>
          <p:nvPr>
            <p:custDataLst>
              <p:tags r:id="rId2"/>
            </p:custDataLst>
          </p:nvPr>
        </p:nvSpPr>
        <p:spPr>
          <a:xfrm>
            <a:off x="891582" y="2050092"/>
            <a:ext cx="648786" cy="246221"/>
          </a:xfrm>
          <a:prstGeom prst="rect">
            <a:avLst/>
          </a:prstGeom>
          <a:noFill/>
        </p:spPr>
        <p:txBody>
          <a:bodyPr wrap="square" rtlCol="0">
            <a:spAutoFit/>
          </a:bodyPr>
          <a:lstStyle/>
          <a:p>
            <a:r>
              <a:rPr lang="fr-FR" sz="1000" b="1">
                <a:latin typeface="Helvetica" pitchFamily="2" charset="0"/>
              </a:rPr>
              <a:t>PRIMO</a:t>
            </a:r>
          </a:p>
        </p:txBody>
      </p:sp>
      <p:sp>
        <p:nvSpPr>
          <p:cNvPr id="7" name="ZoneTexte 6">
            <a:extLst>
              <a:ext uri="{FF2B5EF4-FFF2-40B4-BE49-F238E27FC236}">
                <a16:creationId xmlns:a16="http://schemas.microsoft.com/office/drawing/2014/main" id="{0512D42A-A02E-BA49-ACA2-5BF49E971930}"/>
              </a:ext>
            </a:extLst>
          </p:cNvPr>
          <p:cNvSpPr txBox="1"/>
          <p:nvPr>
            <p:custDataLst>
              <p:tags r:id="rId3"/>
            </p:custDataLst>
          </p:nvPr>
        </p:nvSpPr>
        <p:spPr>
          <a:xfrm>
            <a:off x="7205956" y="1978564"/>
            <a:ext cx="733850" cy="246221"/>
          </a:xfrm>
          <a:prstGeom prst="rect">
            <a:avLst/>
          </a:prstGeom>
          <a:noFill/>
        </p:spPr>
        <p:txBody>
          <a:bodyPr wrap="square" rtlCol="0">
            <a:spAutoFit/>
          </a:bodyPr>
          <a:lstStyle/>
          <a:p>
            <a:pPr algn="ctr"/>
            <a:r>
              <a:rPr lang="fr-FR" sz="1000" b="1">
                <a:latin typeface="Helvetica" pitchFamily="2" charset="0"/>
              </a:rPr>
              <a:t>ISOLOIR</a:t>
            </a:r>
          </a:p>
        </p:txBody>
      </p:sp>
      <p:sp>
        <p:nvSpPr>
          <p:cNvPr id="8" name="ZoneTexte 7">
            <a:extLst>
              <a:ext uri="{FF2B5EF4-FFF2-40B4-BE49-F238E27FC236}">
                <a16:creationId xmlns:a16="http://schemas.microsoft.com/office/drawing/2014/main" id="{2E93DBE7-69F5-CD4F-8D70-67E4A9204AA9}"/>
              </a:ext>
            </a:extLst>
          </p:cNvPr>
          <p:cNvSpPr txBox="1"/>
          <p:nvPr>
            <p:custDataLst>
              <p:tags r:id="rId4"/>
            </p:custDataLst>
          </p:nvPr>
        </p:nvSpPr>
        <p:spPr>
          <a:xfrm>
            <a:off x="5095873" y="2646913"/>
            <a:ext cx="559124" cy="246221"/>
          </a:xfrm>
          <a:prstGeom prst="rect">
            <a:avLst/>
          </a:prstGeom>
          <a:noFill/>
        </p:spPr>
        <p:txBody>
          <a:bodyPr wrap="square" rtlCol="0">
            <a:spAutoFit/>
          </a:bodyPr>
          <a:lstStyle/>
          <a:p>
            <a:pPr algn="ctr"/>
            <a:r>
              <a:rPr lang="fr-FR" sz="1000" b="1">
                <a:latin typeface="Helvetica" pitchFamily="2" charset="0"/>
              </a:rPr>
              <a:t>URNE</a:t>
            </a:r>
          </a:p>
        </p:txBody>
      </p:sp>
      <p:sp>
        <p:nvSpPr>
          <p:cNvPr id="10" name="ZoneTexte 9">
            <a:extLst>
              <a:ext uri="{FF2B5EF4-FFF2-40B4-BE49-F238E27FC236}">
                <a16:creationId xmlns:a16="http://schemas.microsoft.com/office/drawing/2014/main" id="{618C724D-6CA9-424B-B016-874F659218C2}"/>
              </a:ext>
            </a:extLst>
          </p:cNvPr>
          <p:cNvSpPr txBox="1"/>
          <p:nvPr>
            <p:custDataLst>
              <p:tags r:id="rId5"/>
            </p:custDataLst>
          </p:nvPr>
        </p:nvSpPr>
        <p:spPr>
          <a:xfrm>
            <a:off x="2974773" y="4413427"/>
            <a:ext cx="2780021" cy="246221"/>
          </a:xfrm>
          <a:prstGeom prst="rect">
            <a:avLst/>
          </a:prstGeom>
          <a:noFill/>
        </p:spPr>
        <p:txBody>
          <a:bodyPr wrap="square" rtlCol="0">
            <a:spAutoFit/>
          </a:bodyPr>
          <a:lstStyle/>
          <a:p>
            <a:pPr algn="ctr"/>
            <a:r>
              <a:rPr lang="fr-FR" sz="1000" b="1">
                <a:latin typeface="Helvetica" pitchFamily="2" charset="0"/>
              </a:rPr>
              <a:t>BUREAU DE VOTE</a:t>
            </a:r>
          </a:p>
        </p:txBody>
      </p:sp>
      <p:sp>
        <p:nvSpPr>
          <p:cNvPr id="11" name="ZoneTexte 10">
            <a:extLst>
              <a:ext uri="{FF2B5EF4-FFF2-40B4-BE49-F238E27FC236}">
                <a16:creationId xmlns:a16="http://schemas.microsoft.com/office/drawing/2014/main" id="{A8FEE81A-2B63-1346-917F-17C6C19A3A32}"/>
              </a:ext>
            </a:extLst>
          </p:cNvPr>
          <p:cNvSpPr txBox="1"/>
          <p:nvPr>
            <p:custDataLst>
              <p:tags r:id="rId6"/>
            </p:custDataLst>
          </p:nvPr>
        </p:nvSpPr>
        <p:spPr>
          <a:xfrm>
            <a:off x="2146662" y="2964313"/>
            <a:ext cx="919555" cy="400110"/>
          </a:xfrm>
          <a:prstGeom prst="rect">
            <a:avLst/>
          </a:prstGeom>
          <a:noFill/>
        </p:spPr>
        <p:txBody>
          <a:bodyPr wrap="square" rtlCol="0">
            <a:spAutoFit/>
          </a:bodyPr>
          <a:lstStyle/>
          <a:p>
            <a:pPr algn="ctr"/>
            <a:r>
              <a:rPr lang="fr-FR" sz="1000" b="1">
                <a:latin typeface="Helvetica" pitchFamily="2" charset="0"/>
              </a:rPr>
              <a:t>BULLETINS </a:t>
            </a:r>
            <a:br>
              <a:rPr lang="fr-FR" sz="1000" b="1">
                <a:latin typeface="Helvetica" pitchFamily="2" charset="0"/>
              </a:rPr>
            </a:br>
            <a:r>
              <a:rPr lang="fr-FR" sz="1000" b="1">
                <a:latin typeface="Helvetica" pitchFamily="2" charset="0"/>
              </a:rPr>
              <a:t>DE VOTE</a:t>
            </a:r>
          </a:p>
        </p:txBody>
      </p:sp>
      <p:sp>
        <p:nvSpPr>
          <p:cNvPr id="12" name="ZoneTexte 11">
            <a:extLst>
              <a:ext uri="{FF2B5EF4-FFF2-40B4-BE49-F238E27FC236}">
                <a16:creationId xmlns:a16="http://schemas.microsoft.com/office/drawing/2014/main" id="{927AC9C6-05B8-4D59-B72F-D915C3902143}"/>
              </a:ext>
            </a:extLst>
          </p:cNvPr>
          <p:cNvSpPr txBox="1"/>
          <p:nvPr>
            <p:custDataLst>
              <p:tags r:id="rId7"/>
            </p:custDataLst>
          </p:nvPr>
        </p:nvSpPr>
        <p:spPr>
          <a:xfrm>
            <a:off x="3938381" y="2061215"/>
            <a:ext cx="1228712" cy="246221"/>
          </a:xfrm>
          <a:prstGeom prst="rect">
            <a:avLst/>
          </a:prstGeom>
          <a:noFill/>
        </p:spPr>
        <p:txBody>
          <a:bodyPr wrap="square" rtlCol="0">
            <a:spAutoFit/>
          </a:bodyPr>
          <a:lstStyle/>
          <a:p>
            <a:pPr algn="ctr"/>
            <a:r>
              <a:rPr lang="fr-FR" sz="1000" b="1">
                <a:latin typeface="Helvetica" pitchFamily="2" charset="0"/>
              </a:rPr>
              <a:t>SECRÉTAIRE</a:t>
            </a:r>
          </a:p>
        </p:txBody>
      </p:sp>
      <p:sp>
        <p:nvSpPr>
          <p:cNvPr id="13" name="ZoneTexte 12">
            <a:extLst>
              <a:ext uri="{FF2B5EF4-FFF2-40B4-BE49-F238E27FC236}">
                <a16:creationId xmlns:a16="http://schemas.microsoft.com/office/drawing/2014/main" id="{CCAA2190-C885-4A5E-B473-21263686F0C8}"/>
              </a:ext>
            </a:extLst>
          </p:cNvPr>
          <p:cNvSpPr txBox="1"/>
          <p:nvPr>
            <p:custDataLst>
              <p:tags r:id="rId8"/>
            </p:custDataLst>
          </p:nvPr>
        </p:nvSpPr>
        <p:spPr>
          <a:xfrm>
            <a:off x="2885761" y="2062342"/>
            <a:ext cx="1228712" cy="246221"/>
          </a:xfrm>
          <a:prstGeom prst="rect">
            <a:avLst/>
          </a:prstGeom>
          <a:noFill/>
        </p:spPr>
        <p:txBody>
          <a:bodyPr wrap="square" rtlCol="0">
            <a:spAutoFit/>
          </a:bodyPr>
          <a:lstStyle/>
          <a:p>
            <a:pPr algn="ctr"/>
            <a:r>
              <a:rPr lang="fr-FR" sz="1000" b="1">
                <a:latin typeface="Helvetica" pitchFamily="2" charset="0"/>
              </a:rPr>
              <a:t>SCRUTATRICE</a:t>
            </a:r>
          </a:p>
        </p:txBody>
      </p:sp>
      <p:sp>
        <p:nvSpPr>
          <p:cNvPr id="16" name="Titre 15">
            <a:extLst>
              <a:ext uri="{FF2B5EF4-FFF2-40B4-BE49-F238E27FC236}">
                <a16:creationId xmlns:a16="http://schemas.microsoft.com/office/drawing/2014/main" id="{B6DB0560-AA0E-A646-96C5-4579590B15C3}"/>
              </a:ext>
            </a:extLst>
          </p:cNvPr>
          <p:cNvSpPr>
            <a:spLocks noGrp="1"/>
          </p:cNvSpPr>
          <p:nvPr>
            <p:ph type="title"/>
            <p:custDataLst>
              <p:tags r:id="rId9"/>
            </p:custDataLst>
          </p:nvPr>
        </p:nvSpPr>
        <p:spPr/>
        <p:txBody>
          <a:bodyPr/>
          <a:lstStyle/>
          <a:p>
            <a:r>
              <a:rPr lang="fr-FR"/>
              <a:t>Comment voter</a:t>
            </a:r>
          </a:p>
        </p:txBody>
      </p:sp>
      <p:sp>
        <p:nvSpPr>
          <p:cNvPr id="3" name="ZoneTexte 2">
            <a:extLst>
              <a:ext uri="{FF2B5EF4-FFF2-40B4-BE49-F238E27FC236}">
                <a16:creationId xmlns:a16="http://schemas.microsoft.com/office/drawing/2014/main" id="{C3B4055C-4DCF-040E-0B1D-A8B51F7E47D2}"/>
              </a:ext>
            </a:extLst>
          </p:cNvPr>
          <p:cNvSpPr txBox="1"/>
          <p:nvPr>
            <p:custDataLst>
              <p:tags r:id="rId10"/>
            </p:custDataLst>
          </p:nvPr>
        </p:nvSpPr>
        <p:spPr>
          <a:xfrm>
            <a:off x="1" y="1197094"/>
            <a:ext cx="9144000" cy="430887"/>
          </a:xfrm>
          <a:prstGeom prst="rect">
            <a:avLst/>
          </a:prstGeom>
          <a:solidFill>
            <a:schemeClr val="tx1"/>
          </a:solidFill>
        </p:spPr>
        <p:txBody>
          <a:bodyPr wrap="square" lIns="91440" tIns="45720" rIns="91440" bIns="45720" anchor="t" anchorCtr="0">
            <a:spAutoFit/>
          </a:bodyPr>
          <a:lstStyle/>
          <a:p>
            <a:pPr marL="1257300" lvl="2" indent="-342900">
              <a:buAutoNum type="arabicPeriod"/>
            </a:pPr>
            <a:r>
              <a:rPr lang="fr-FR" sz="2200" b="1" dirty="0">
                <a:solidFill>
                  <a:schemeClr val="bg1"/>
                </a:solidFill>
                <a:latin typeface="Helvetica" pitchFamily="2" charset="0"/>
                <a:ea typeface="Calibri"/>
                <a:cs typeface="Calibri"/>
              </a:rPr>
              <a:t>Se présenter à la table indiquée</a:t>
            </a:r>
            <a:endParaRPr lang="fr-CA" sz="2200" b="1" dirty="0">
              <a:solidFill>
                <a:schemeClr val="bg1"/>
              </a:solidFill>
              <a:latin typeface="Helvetica" pitchFamily="2" charset="0"/>
              <a:ea typeface="Calibri"/>
              <a:cs typeface="Calibri"/>
            </a:endParaRPr>
          </a:p>
        </p:txBody>
      </p:sp>
    </p:spTree>
    <p:extLst>
      <p:ext uri="{BB962C8B-B14F-4D97-AF65-F5344CB8AC3E}">
        <p14:creationId xmlns:p14="http://schemas.microsoft.com/office/powerpoint/2010/main" val="1190646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6">
            <a:extLst>
              <a:ext uri="{FF2B5EF4-FFF2-40B4-BE49-F238E27FC236}">
                <a16:creationId xmlns:a16="http://schemas.microsoft.com/office/drawing/2014/main" id="{8E45C774-7E90-0749-A7A4-836F68F4E99E}"/>
              </a:ext>
            </a:extLst>
          </p:cNvPr>
          <p:cNvSpPr>
            <a:spLocks noGrp="1"/>
          </p:cNvSpPr>
          <p:nvPr>
            <p:ph type="body" sz="quarter" idx="10"/>
            <p:custDataLst>
              <p:tags r:id="rId1"/>
            </p:custDataLst>
          </p:nvPr>
        </p:nvSpPr>
        <p:spPr>
          <a:xfrm>
            <a:off x="918225" y="2361235"/>
            <a:ext cx="7468087" cy="2862274"/>
          </a:xfrm>
        </p:spPr>
        <p:txBody>
          <a:bodyPr lIns="91440" tIns="45720" rIns="91440" bIns="45720" anchor="t">
            <a:noAutofit/>
          </a:bodyPr>
          <a:lstStyle/>
          <a:p>
            <a:pPr marL="0" indent="0">
              <a:spcBef>
                <a:spcPts val="1800"/>
              </a:spcBef>
            </a:pPr>
            <a:r>
              <a:rPr lang="fr-FR" sz="1800" dirty="0">
                <a:latin typeface="Helvetica"/>
                <a:cs typeface="Helvetica"/>
              </a:rPr>
              <a:t>  Permis de conduire du Québec</a:t>
            </a:r>
            <a:endParaRPr lang="fr-FR" sz="1800" dirty="0"/>
          </a:p>
          <a:p>
            <a:pPr>
              <a:spcBef>
                <a:spcPts val="1800"/>
              </a:spcBef>
            </a:pPr>
            <a:r>
              <a:rPr lang="fr-FR" sz="1800" dirty="0">
                <a:latin typeface="Helvetica"/>
                <a:cs typeface="Helvetica"/>
              </a:rPr>
              <a:t>Carte d’assurance maladie du Québec</a:t>
            </a:r>
          </a:p>
          <a:p>
            <a:pPr>
              <a:spcBef>
                <a:spcPts val="1800"/>
              </a:spcBef>
            </a:pPr>
            <a:r>
              <a:rPr lang="fr-CA" sz="1800" dirty="0"/>
              <a:t>Certificat de statut d’Indien</a:t>
            </a:r>
            <a:endParaRPr lang="fr-FR" sz="1800" dirty="0">
              <a:latin typeface="Helvetica"/>
              <a:cs typeface="Helvetica"/>
            </a:endParaRPr>
          </a:p>
          <a:p>
            <a:pPr>
              <a:spcBef>
                <a:spcPts val="1800"/>
              </a:spcBef>
            </a:pPr>
            <a:r>
              <a:rPr lang="fr-CA" sz="1800" dirty="0"/>
              <a:t>Carte d’identité des Forces canadiennes</a:t>
            </a:r>
          </a:p>
          <a:p>
            <a:pPr>
              <a:spcBef>
                <a:spcPts val="1800"/>
              </a:spcBef>
            </a:pPr>
            <a:r>
              <a:rPr lang="fr-FR" sz="1800" dirty="0">
                <a:latin typeface="Helvetica"/>
                <a:cs typeface="Helvetica"/>
              </a:rPr>
              <a:t>Passeport canadien</a:t>
            </a:r>
          </a:p>
        </p:txBody>
      </p:sp>
      <p:pic>
        <p:nvPicPr>
          <p:cNvPr id="23" name="Image 22">
            <a:extLst>
              <a:ext uri="{FF2B5EF4-FFF2-40B4-BE49-F238E27FC236}">
                <a16:creationId xmlns:a16="http://schemas.microsoft.com/office/drawing/2014/main" id="{B2A22FBB-02B9-A547-B1A0-09A1EEAF8C74}"/>
              </a:ext>
            </a:extLst>
          </p:cNvPr>
          <p:cNvPicPr>
            <a:picLocks noChangeAspect="1"/>
          </p:cNvPicPr>
          <p:nvPr>
            <p:custDataLst>
              <p:tags r:id="rId2"/>
            </p:custDataLst>
          </p:nvPr>
        </p:nvPicPr>
        <p:blipFill>
          <a:blip r:embed="rId11"/>
          <a:srcRect/>
          <a:stretch/>
        </p:blipFill>
        <p:spPr>
          <a:xfrm>
            <a:off x="5755278" y="2292175"/>
            <a:ext cx="858189" cy="557357"/>
          </a:xfrm>
          <a:prstGeom prst="rect">
            <a:avLst/>
          </a:prstGeom>
        </p:spPr>
      </p:pic>
      <p:pic>
        <p:nvPicPr>
          <p:cNvPr id="24" name="Image 23">
            <a:extLst>
              <a:ext uri="{FF2B5EF4-FFF2-40B4-BE49-F238E27FC236}">
                <a16:creationId xmlns:a16="http://schemas.microsoft.com/office/drawing/2014/main" id="{CBC27559-C467-664C-BC6E-9FAADA644BF2}"/>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7932927" y="3743972"/>
            <a:ext cx="906770" cy="1125189"/>
          </a:xfrm>
          <a:prstGeom prst="rect">
            <a:avLst/>
          </a:prstGeom>
        </p:spPr>
      </p:pic>
      <p:pic>
        <p:nvPicPr>
          <p:cNvPr id="25" name="Image 24">
            <a:extLst>
              <a:ext uri="{FF2B5EF4-FFF2-40B4-BE49-F238E27FC236}">
                <a16:creationId xmlns:a16="http://schemas.microsoft.com/office/drawing/2014/main" id="{8CFDDEC0-1B33-904A-B2B3-CED2AA630008}"/>
              </a:ext>
            </a:extLst>
          </p:cNvPr>
          <p:cNvPicPr>
            <a:picLocks noChangeAspect="1"/>
          </p:cNvPicPr>
          <p:nvPr>
            <p:custDataLst>
              <p:tags r:id="rId4"/>
            </p:custDataLst>
          </p:nvPr>
        </p:nvPicPr>
        <p:blipFill>
          <a:blip r:embed="rId13"/>
          <a:srcRect/>
          <a:stretch/>
        </p:blipFill>
        <p:spPr>
          <a:xfrm>
            <a:off x="6869502" y="2807911"/>
            <a:ext cx="858190" cy="565942"/>
          </a:xfrm>
          <a:prstGeom prst="rect">
            <a:avLst/>
          </a:prstGeom>
        </p:spPr>
      </p:pic>
      <p:sp>
        <p:nvSpPr>
          <p:cNvPr id="4" name="ZoneTexte 3">
            <a:extLst>
              <a:ext uri="{FF2B5EF4-FFF2-40B4-BE49-F238E27FC236}">
                <a16:creationId xmlns:a16="http://schemas.microsoft.com/office/drawing/2014/main" id="{7FB6456E-588E-C155-A5ED-910146DF366E}"/>
              </a:ext>
            </a:extLst>
          </p:cNvPr>
          <p:cNvSpPr txBox="1"/>
          <p:nvPr>
            <p:custDataLst>
              <p:tags r:id="rId5"/>
            </p:custDataLst>
          </p:nvPr>
        </p:nvSpPr>
        <p:spPr>
          <a:xfrm>
            <a:off x="0" y="1185652"/>
            <a:ext cx="9144000" cy="769441"/>
          </a:xfrm>
          <a:prstGeom prst="rect">
            <a:avLst/>
          </a:prstGeom>
          <a:solidFill>
            <a:schemeClr val="tx1"/>
          </a:solidFill>
        </p:spPr>
        <p:txBody>
          <a:bodyPr wrap="square" lIns="91440" tIns="45720" rIns="91440" bIns="45720" anchor="t">
            <a:spAutoFit/>
          </a:bodyPr>
          <a:lstStyle/>
          <a:p>
            <a:pPr marL="1257300" lvl="2" indent="-342900">
              <a:buFont typeface="+mj-lt"/>
              <a:buAutoNum type="arabicPeriod" startAt="2"/>
            </a:pPr>
            <a:r>
              <a:rPr lang="fr-CA" sz="2200" b="1" dirty="0">
                <a:solidFill>
                  <a:schemeClr val="bg1"/>
                </a:solidFill>
                <a:latin typeface="Helvetica" pitchFamily="2" charset="0"/>
              </a:rPr>
              <a:t>Dire son nom et son adresse </a:t>
            </a:r>
            <a:br>
              <a:rPr lang="fr-CA" sz="2200" b="1" dirty="0">
                <a:solidFill>
                  <a:schemeClr val="bg1"/>
                </a:solidFill>
                <a:latin typeface="Helvetica" pitchFamily="2" charset="0"/>
              </a:rPr>
            </a:br>
            <a:r>
              <a:rPr lang="fr-CA" sz="2200" b="1" dirty="0">
                <a:solidFill>
                  <a:schemeClr val="bg1"/>
                </a:solidFill>
                <a:latin typeface="Helvetica" pitchFamily="2" charset="0"/>
              </a:rPr>
              <a:t>et présenter une pièce d’identité</a:t>
            </a:r>
            <a:endParaRPr lang="fr-CA" sz="2200" b="1" dirty="0">
              <a:solidFill>
                <a:schemeClr val="bg1"/>
              </a:solidFill>
              <a:latin typeface="Helvetica" pitchFamily="2" charset="0"/>
              <a:ea typeface="Calibri"/>
              <a:cs typeface="Calibri"/>
            </a:endParaRPr>
          </a:p>
        </p:txBody>
      </p:sp>
      <p:sp>
        <p:nvSpPr>
          <p:cNvPr id="5" name="Titre 15">
            <a:extLst>
              <a:ext uri="{FF2B5EF4-FFF2-40B4-BE49-F238E27FC236}">
                <a16:creationId xmlns:a16="http://schemas.microsoft.com/office/drawing/2014/main" id="{AC84C74D-8279-05B5-8C09-DA27D687CD67}"/>
              </a:ext>
            </a:extLst>
          </p:cNvPr>
          <p:cNvSpPr txBox="1">
            <a:spLocks/>
          </p:cNvSpPr>
          <p:nvPr>
            <p:custDataLst>
              <p:tags r:id="rId6"/>
            </p:custDataLst>
          </p:nvPr>
        </p:nvSpPr>
        <p:spPr>
          <a:xfrm>
            <a:off x="870927" y="404939"/>
            <a:ext cx="4270240" cy="622004"/>
          </a:xfrm>
          <a:prstGeom prst="rect">
            <a:avLst/>
          </a:prstGeom>
        </p:spPr>
        <p:txBody>
          <a:bodyPr/>
          <a:lstStyle>
            <a:lvl1pPr algn="l" defTabSz="914400" rtl="0" eaLnBrk="1" latinLnBrk="0" hangingPunct="1">
              <a:lnSpc>
                <a:spcPct val="100000"/>
              </a:lnSpc>
              <a:spcBef>
                <a:spcPct val="0"/>
              </a:spcBef>
              <a:buNone/>
              <a:defRPr sz="3000" b="1" i="0" kern="1200">
                <a:solidFill>
                  <a:schemeClr val="tx1"/>
                </a:solidFill>
                <a:latin typeface="Helvetica" pitchFamily="2" charset="0"/>
                <a:ea typeface="+mj-ea"/>
                <a:cs typeface="+mj-cs"/>
              </a:defRPr>
            </a:lvl1pPr>
          </a:lstStyle>
          <a:p>
            <a:r>
              <a:rPr lang="fr-FR"/>
              <a:t>Comment voter</a:t>
            </a:r>
          </a:p>
        </p:txBody>
      </p:sp>
      <p:pic>
        <p:nvPicPr>
          <p:cNvPr id="2" name="Image 1">
            <a:extLst>
              <a:ext uri="{FF2B5EF4-FFF2-40B4-BE49-F238E27FC236}">
                <a16:creationId xmlns:a16="http://schemas.microsoft.com/office/drawing/2014/main" id="{1D67DC3C-8288-2858-73D3-10BE8AA2B570}"/>
              </a:ext>
            </a:extLst>
          </p:cNvPr>
          <p:cNvPicPr>
            <a:picLocks noChangeAspect="1"/>
          </p:cNvPicPr>
          <p:nvPr>
            <p:custDataLst>
              <p:tags r:id="rId7"/>
            </p:custDataLst>
          </p:nvPr>
        </p:nvPicPr>
        <p:blipFill>
          <a:blip r:embed="rId14"/>
          <a:srcRect/>
          <a:stretch/>
        </p:blipFill>
        <p:spPr>
          <a:xfrm>
            <a:off x="5755278" y="3360452"/>
            <a:ext cx="858189" cy="543519"/>
          </a:xfrm>
          <a:prstGeom prst="rect">
            <a:avLst/>
          </a:prstGeom>
          <a:ln w="3175">
            <a:solidFill>
              <a:schemeClr val="tx1">
                <a:alpha val="20000"/>
              </a:schemeClr>
            </a:solidFill>
          </a:ln>
        </p:spPr>
      </p:pic>
      <p:pic>
        <p:nvPicPr>
          <p:cNvPr id="3" name="Image 2">
            <a:extLst>
              <a:ext uri="{FF2B5EF4-FFF2-40B4-BE49-F238E27FC236}">
                <a16:creationId xmlns:a16="http://schemas.microsoft.com/office/drawing/2014/main" id="{10D4408F-A13D-E8E7-AF5E-56E8FD2EFB68}"/>
              </a:ext>
            </a:extLst>
          </p:cNvPr>
          <p:cNvPicPr>
            <a:picLocks noChangeAspect="1"/>
          </p:cNvPicPr>
          <p:nvPr>
            <p:custDataLst>
              <p:tags r:id="rId8"/>
            </p:custDataLst>
          </p:nvPr>
        </p:nvPicPr>
        <p:blipFill>
          <a:blip r:embed="rId15"/>
          <a:srcRect/>
          <a:stretch/>
        </p:blipFill>
        <p:spPr>
          <a:xfrm>
            <a:off x="6869502" y="3902727"/>
            <a:ext cx="858190" cy="543520"/>
          </a:xfrm>
          <a:prstGeom prst="rect">
            <a:avLst/>
          </a:prstGeom>
          <a:ln w="3175">
            <a:solidFill>
              <a:schemeClr val="tx1">
                <a:alpha val="20000"/>
              </a:schemeClr>
            </a:solidFill>
          </a:ln>
        </p:spPr>
      </p:pic>
    </p:spTree>
    <p:extLst>
      <p:ext uri="{BB962C8B-B14F-4D97-AF65-F5344CB8AC3E}">
        <p14:creationId xmlns:p14="http://schemas.microsoft.com/office/powerpoint/2010/main" val="4249017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79F6722D-1624-8445-871C-2DEA5DD74259}"/>
              </a:ext>
            </a:extLst>
          </p:cNvPr>
          <p:cNvSpPr>
            <a:spLocks noGrp="1"/>
          </p:cNvSpPr>
          <p:nvPr>
            <p:ph type="title"/>
            <p:custDataLst>
              <p:tags r:id="rId1"/>
            </p:custDataLst>
          </p:nvPr>
        </p:nvSpPr>
        <p:spPr/>
        <p:txBody>
          <a:bodyPr/>
          <a:lstStyle/>
          <a:p>
            <a:r>
              <a:rPr lang="fr-FR" dirty="0"/>
              <a:t>Comment voter</a:t>
            </a:r>
          </a:p>
        </p:txBody>
      </p:sp>
      <p:pic>
        <p:nvPicPr>
          <p:cNvPr id="10" name="Image 9">
            <a:extLst>
              <a:ext uri="{FF2B5EF4-FFF2-40B4-BE49-F238E27FC236}">
                <a16:creationId xmlns:a16="http://schemas.microsoft.com/office/drawing/2014/main" id="{C48D4765-5BAB-4A45-9D73-C227100F5971}"/>
              </a:ext>
            </a:extLst>
          </p:cNvPr>
          <p:cNvPicPr>
            <a:picLocks noChangeAspect="1"/>
          </p:cNvPicPr>
          <p:nvPr>
            <p:custDataLst>
              <p:tags r:id="rId2"/>
            </p:custDataLst>
          </p:nvPr>
        </p:nvPicPr>
        <p:blipFill>
          <a:blip r:embed="rId6"/>
          <a:stretch>
            <a:fillRect/>
          </a:stretch>
        </p:blipFill>
        <p:spPr>
          <a:xfrm>
            <a:off x="1741450" y="2492920"/>
            <a:ext cx="5778701" cy="1904690"/>
          </a:xfrm>
          <a:prstGeom prst="rect">
            <a:avLst/>
          </a:prstGeom>
        </p:spPr>
      </p:pic>
      <p:sp>
        <p:nvSpPr>
          <p:cNvPr id="2" name="ZoneTexte 1">
            <a:extLst>
              <a:ext uri="{FF2B5EF4-FFF2-40B4-BE49-F238E27FC236}">
                <a16:creationId xmlns:a16="http://schemas.microsoft.com/office/drawing/2014/main" id="{2F9874E7-B380-23FA-4AA5-A1E718E0771F}"/>
              </a:ext>
            </a:extLst>
          </p:cNvPr>
          <p:cNvSpPr txBox="1"/>
          <p:nvPr>
            <p:custDataLst>
              <p:tags r:id="rId3"/>
            </p:custDataLst>
          </p:nvPr>
        </p:nvSpPr>
        <p:spPr>
          <a:xfrm>
            <a:off x="0" y="1179973"/>
            <a:ext cx="9143999" cy="432000"/>
          </a:xfrm>
          <a:prstGeom prst="rect">
            <a:avLst/>
          </a:prstGeom>
          <a:solidFill>
            <a:schemeClr val="tx1"/>
          </a:solidFill>
        </p:spPr>
        <p:txBody>
          <a:bodyPr wrap="square" lIns="91440" tIns="45720" rIns="91440" bIns="45720" anchor="t">
            <a:spAutoFit/>
          </a:bodyPr>
          <a:lstStyle/>
          <a:p>
            <a:pPr marL="1257300" lvl="2" indent="-342900">
              <a:buFont typeface="+mj-lt"/>
              <a:buAutoNum type="arabicPeriod" startAt="3"/>
            </a:pPr>
            <a:r>
              <a:rPr lang="fr-CA" sz="2200" b="1" dirty="0">
                <a:solidFill>
                  <a:schemeClr val="bg1"/>
                </a:solidFill>
                <a:latin typeface="Helvetica" pitchFamily="2" charset="0"/>
                <a:ea typeface="Calibri"/>
                <a:cs typeface="Calibri"/>
              </a:rPr>
              <a:t>Recevoir le bulletin de vote</a:t>
            </a:r>
          </a:p>
        </p:txBody>
      </p:sp>
    </p:spTree>
    <p:extLst>
      <p:ext uri="{BB962C8B-B14F-4D97-AF65-F5344CB8AC3E}">
        <p14:creationId xmlns:p14="http://schemas.microsoft.com/office/powerpoint/2010/main" val="3095130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C3BE96E5-5A69-3540-BE2B-8000953A2312}"/>
              </a:ext>
            </a:extLst>
          </p:cNvPr>
          <p:cNvSpPr>
            <a:spLocks noGrp="1"/>
          </p:cNvSpPr>
          <p:nvPr>
            <p:ph type="body" sz="quarter" idx="10"/>
            <p:custDataLst>
              <p:tags r:id="rId1"/>
            </p:custDataLst>
          </p:nvPr>
        </p:nvSpPr>
        <p:spPr>
          <a:xfrm>
            <a:off x="922492" y="2090326"/>
            <a:ext cx="7468087" cy="2767571"/>
          </a:xfrm>
        </p:spPr>
        <p:txBody>
          <a:bodyPr/>
          <a:lstStyle/>
          <a:p>
            <a:r>
              <a:rPr lang="fr-FR" dirty="0"/>
              <a:t>Nom du candidat</a:t>
            </a:r>
          </a:p>
          <a:p>
            <a:r>
              <a:rPr lang="fr-FR" dirty="0"/>
              <a:t>Parti politique</a:t>
            </a:r>
          </a:p>
          <a:p>
            <a:r>
              <a:rPr lang="fr-FR" dirty="0"/>
              <a:t>Photo</a:t>
            </a:r>
          </a:p>
        </p:txBody>
      </p:sp>
      <p:sp>
        <p:nvSpPr>
          <p:cNvPr id="4" name="Titre 3">
            <a:extLst>
              <a:ext uri="{FF2B5EF4-FFF2-40B4-BE49-F238E27FC236}">
                <a16:creationId xmlns:a16="http://schemas.microsoft.com/office/drawing/2014/main" id="{2DBAF770-A135-A943-A643-4533AE22350A}"/>
              </a:ext>
            </a:extLst>
          </p:cNvPr>
          <p:cNvSpPr>
            <a:spLocks noGrp="1"/>
          </p:cNvSpPr>
          <p:nvPr>
            <p:ph type="title"/>
            <p:custDataLst>
              <p:tags r:id="rId2"/>
            </p:custDataLst>
          </p:nvPr>
        </p:nvSpPr>
        <p:spPr>
          <a:xfrm>
            <a:off x="922492" y="1488697"/>
            <a:ext cx="6806880" cy="622004"/>
          </a:xfrm>
        </p:spPr>
        <p:txBody>
          <a:bodyPr lIns="91440" tIns="45720" rIns="91440" bIns="45720" anchor="t"/>
          <a:lstStyle/>
          <a:p>
            <a:r>
              <a:rPr lang="fr-FR" sz="2400" dirty="0">
                <a:latin typeface="Helvetica"/>
                <a:cs typeface="Helvetica"/>
              </a:rPr>
              <a:t>Le bulletin de vote</a:t>
            </a:r>
          </a:p>
        </p:txBody>
      </p:sp>
      <p:sp>
        <p:nvSpPr>
          <p:cNvPr id="10" name="Rectangle 9">
            <a:extLst>
              <a:ext uri="{FF2B5EF4-FFF2-40B4-BE49-F238E27FC236}">
                <a16:creationId xmlns:a16="http://schemas.microsoft.com/office/drawing/2014/main" id="{73D63110-A09D-F54E-B5FF-0F4CF878041B}"/>
              </a:ext>
            </a:extLst>
          </p:cNvPr>
          <p:cNvSpPr/>
          <p:nvPr>
            <p:custDataLst>
              <p:tags r:id="rId3"/>
            </p:custDataLst>
          </p:nvPr>
        </p:nvSpPr>
        <p:spPr>
          <a:xfrm>
            <a:off x="4361607" y="1723604"/>
            <a:ext cx="3859901" cy="206346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12" name="Image 11">
            <a:extLst>
              <a:ext uri="{FF2B5EF4-FFF2-40B4-BE49-F238E27FC236}">
                <a16:creationId xmlns:a16="http://schemas.microsoft.com/office/drawing/2014/main" id="{F89381ED-DFA7-C64A-A4D5-7C90E7074372}"/>
              </a:ext>
            </a:extLst>
          </p:cNvPr>
          <p:cNvPicPr>
            <a:picLocks noChangeAspect="1"/>
          </p:cNvPicPr>
          <p:nvPr>
            <p:custDataLst>
              <p:tags r:id="rId4"/>
            </p:custDataLst>
          </p:nvPr>
        </p:nvPicPr>
        <p:blipFill rotWithShape="1">
          <a:blip r:embed="rId10"/>
          <a:srcRect l="155" t="24460" r="-155" b="54"/>
          <a:stretch/>
        </p:blipFill>
        <p:spPr>
          <a:xfrm>
            <a:off x="4270137" y="1594746"/>
            <a:ext cx="1386115" cy="2853194"/>
          </a:xfrm>
          <a:prstGeom prst="rect">
            <a:avLst/>
          </a:prstGeom>
          <a:ln w="3175">
            <a:solidFill>
              <a:schemeClr val="tx1"/>
            </a:solidFill>
          </a:ln>
        </p:spPr>
      </p:pic>
      <p:pic>
        <p:nvPicPr>
          <p:cNvPr id="13" name="Image 12">
            <a:extLst>
              <a:ext uri="{FF2B5EF4-FFF2-40B4-BE49-F238E27FC236}">
                <a16:creationId xmlns:a16="http://schemas.microsoft.com/office/drawing/2014/main" id="{6B54154C-FA33-8143-BDCA-06AA68F223F2}"/>
              </a:ext>
            </a:extLst>
          </p:cNvPr>
          <p:cNvPicPr>
            <a:picLocks noChangeAspect="1"/>
          </p:cNvPicPr>
          <p:nvPr>
            <p:custDataLst>
              <p:tags r:id="rId5"/>
            </p:custDataLst>
          </p:nvPr>
        </p:nvPicPr>
        <p:blipFill rotWithShape="1">
          <a:blip r:embed="rId11"/>
          <a:srcRect t="24488" b="26"/>
          <a:stretch/>
        </p:blipFill>
        <p:spPr>
          <a:xfrm rot="16200000">
            <a:off x="6623980" y="1490690"/>
            <a:ext cx="1333478" cy="2744842"/>
          </a:xfrm>
          <a:prstGeom prst="rect">
            <a:avLst/>
          </a:prstGeom>
          <a:ln w="3175">
            <a:solidFill>
              <a:schemeClr val="tx1"/>
            </a:solidFill>
          </a:ln>
        </p:spPr>
      </p:pic>
      <p:sp>
        <p:nvSpPr>
          <p:cNvPr id="2" name="Titre 13">
            <a:extLst>
              <a:ext uri="{FF2B5EF4-FFF2-40B4-BE49-F238E27FC236}">
                <a16:creationId xmlns:a16="http://schemas.microsoft.com/office/drawing/2014/main" id="{A8852A70-9A98-C5B8-437E-591A095F6F00}"/>
              </a:ext>
            </a:extLst>
          </p:cNvPr>
          <p:cNvSpPr txBox="1">
            <a:spLocks/>
          </p:cNvSpPr>
          <p:nvPr>
            <p:custDataLst>
              <p:tags r:id="rId6"/>
            </p:custDataLst>
          </p:nvPr>
        </p:nvSpPr>
        <p:spPr>
          <a:xfrm>
            <a:off x="870927" y="404939"/>
            <a:ext cx="6806880" cy="622004"/>
          </a:xfrm>
          <a:prstGeom prst="rect">
            <a:avLst/>
          </a:prstGeom>
        </p:spPr>
        <p:txBody>
          <a:bodyPr/>
          <a:lstStyle>
            <a:lvl1pPr algn="l" defTabSz="914400" rtl="0" eaLnBrk="1" latinLnBrk="0" hangingPunct="1">
              <a:lnSpc>
                <a:spcPct val="100000"/>
              </a:lnSpc>
              <a:spcBef>
                <a:spcPct val="0"/>
              </a:spcBef>
              <a:buNone/>
              <a:defRPr sz="3000" b="1" i="0" kern="1200">
                <a:solidFill>
                  <a:schemeClr val="tx1"/>
                </a:solidFill>
                <a:latin typeface="Helvetica" pitchFamily="2" charset="0"/>
                <a:ea typeface="+mj-ea"/>
                <a:cs typeface="+mj-cs"/>
              </a:defRPr>
            </a:lvl1pPr>
          </a:lstStyle>
          <a:p>
            <a:r>
              <a:rPr lang="fr-FR"/>
              <a:t>Comment voter</a:t>
            </a:r>
            <a:endParaRPr lang="fr-FR" dirty="0"/>
          </a:p>
        </p:txBody>
      </p:sp>
    </p:spTree>
    <p:extLst>
      <p:ext uri="{BB962C8B-B14F-4D97-AF65-F5344CB8AC3E}">
        <p14:creationId xmlns:p14="http://schemas.microsoft.com/office/powerpoint/2010/main" val="3844567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79F6722D-1624-8445-871C-2DEA5DD74259}"/>
              </a:ext>
            </a:extLst>
          </p:cNvPr>
          <p:cNvSpPr>
            <a:spLocks noGrp="1"/>
          </p:cNvSpPr>
          <p:nvPr>
            <p:ph type="title"/>
            <p:custDataLst>
              <p:tags r:id="rId1"/>
            </p:custDataLst>
          </p:nvPr>
        </p:nvSpPr>
        <p:spPr/>
        <p:txBody>
          <a:bodyPr/>
          <a:lstStyle/>
          <a:p>
            <a:r>
              <a:rPr lang="fr-FR"/>
              <a:t>Comment voter</a:t>
            </a:r>
          </a:p>
        </p:txBody>
      </p:sp>
      <p:pic>
        <p:nvPicPr>
          <p:cNvPr id="8" name="Image 7">
            <a:extLst>
              <a:ext uri="{FF2B5EF4-FFF2-40B4-BE49-F238E27FC236}">
                <a16:creationId xmlns:a16="http://schemas.microsoft.com/office/drawing/2014/main" id="{0F8FA5A0-A841-D747-86D5-C70D71E5AD45}"/>
              </a:ext>
            </a:extLst>
          </p:cNvPr>
          <p:cNvPicPr>
            <a:picLocks noChangeAspect="1"/>
          </p:cNvPicPr>
          <p:nvPr>
            <p:custDataLst>
              <p:tags r:id="rId2"/>
            </p:custDataLst>
          </p:nvPr>
        </p:nvPicPr>
        <p:blipFill rotWithShape="1">
          <a:blip r:embed="rId7"/>
          <a:srcRect l="13536" t="3839" r="4697" b="5990"/>
          <a:stretch/>
        </p:blipFill>
        <p:spPr>
          <a:xfrm>
            <a:off x="588393" y="1880036"/>
            <a:ext cx="2006824" cy="3023796"/>
          </a:xfrm>
          <a:prstGeom prst="rect">
            <a:avLst/>
          </a:prstGeom>
        </p:spPr>
      </p:pic>
      <p:sp>
        <p:nvSpPr>
          <p:cNvPr id="2" name="ZoneTexte 1">
            <a:extLst>
              <a:ext uri="{FF2B5EF4-FFF2-40B4-BE49-F238E27FC236}">
                <a16:creationId xmlns:a16="http://schemas.microsoft.com/office/drawing/2014/main" id="{348A0DCC-6902-AC48-94A2-6C9C508CCC27}"/>
              </a:ext>
            </a:extLst>
          </p:cNvPr>
          <p:cNvSpPr txBox="1"/>
          <p:nvPr>
            <p:custDataLst>
              <p:tags r:id="rId3"/>
            </p:custDataLst>
          </p:nvPr>
        </p:nvSpPr>
        <p:spPr>
          <a:xfrm>
            <a:off x="0" y="1187153"/>
            <a:ext cx="9143999" cy="430887"/>
          </a:xfrm>
          <a:prstGeom prst="rect">
            <a:avLst/>
          </a:prstGeom>
          <a:solidFill>
            <a:schemeClr val="tx1"/>
          </a:solidFill>
        </p:spPr>
        <p:txBody>
          <a:bodyPr wrap="square" lIns="91440" tIns="45720" rIns="91440" bIns="45720" anchor="t">
            <a:spAutoFit/>
          </a:bodyPr>
          <a:lstStyle/>
          <a:p>
            <a:pPr marL="1257300" lvl="2" indent="-342900">
              <a:buFont typeface="+mj-lt"/>
              <a:buAutoNum type="arabicPeriod" startAt="4"/>
            </a:pPr>
            <a:r>
              <a:rPr lang="fr-CA" sz="2200" b="1" dirty="0">
                <a:solidFill>
                  <a:schemeClr val="bg1"/>
                </a:solidFill>
                <a:latin typeface="Helvetica" pitchFamily="2" charset="0"/>
                <a:ea typeface="Calibri"/>
                <a:cs typeface="Calibri"/>
              </a:rPr>
              <a:t>Faire une marque dans un cercle sur le bulletin de vote</a:t>
            </a:r>
          </a:p>
        </p:txBody>
      </p:sp>
      <p:grpSp>
        <p:nvGrpSpPr>
          <p:cNvPr id="15" name="Groupe 14">
            <a:extLst>
              <a:ext uri="{FF2B5EF4-FFF2-40B4-BE49-F238E27FC236}">
                <a16:creationId xmlns:a16="http://schemas.microsoft.com/office/drawing/2014/main" id="{96806F43-8899-9F98-C6F3-C821B656FDA1}"/>
              </a:ext>
            </a:extLst>
          </p:cNvPr>
          <p:cNvGrpSpPr/>
          <p:nvPr>
            <p:custDataLst>
              <p:tags r:id="rId4"/>
            </p:custDataLst>
          </p:nvPr>
        </p:nvGrpSpPr>
        <p:grpSpPr>
          <a:xfrm>
            <a:off x="2877214" y="1938902"/>
            <a:ext cx="5964259" cy="2887927"/>
            <a:chOff x="568580" y="1134380"/>
            <a:chExt cx="8006842" cy="3796386"/>
          </a:xfrm>
        </p:grpSpPr>
        <p:pic>
          <p:nvPicPr>
            <p:cNvPr id="6" name="Image 5">
              <a:extLst>
                <a:ext uri="{FF2B5EF4-FFF2-40B4-BE49-F238E27FC236}">
                  <a16:creationId xmlns:a16="http://schemas.microsoft.com/office/drawing/2014/main" id="{941B5B21-B115-CD84-CC3D-164F29865362}"/>
                </a:ext>
              </a:extLst>
            </p:cNvPr>
            <p:cNvPicPr>
              <a:picLocks noChangeAspect="1"/>
            </p:cNvPicPr>
            <p:nvPr/>
          </p:nvPicPr>
          <p:blipFill>
            <a:blip r:embed="rId8"/>
            <a:stretch>
              <a:fillRect/>
            </a:stretch>
          </p:blipFill>
          <p:spPr>
            <a:xfrm>
              <a:off x="568580" y="1134380"/>
              <a:ext cx="3607669" cy="1843293"/>
            </a:xfrm>
            <a:prstGeom prst="rect">
              <a:avLst/>
            </a:prstGeom>
          </p:spPr>
        </p:pic>
        <p:pic>
          <p:nvPicPr>
            <p:cNvPr id="9" name="Image 8">
              <a:extLst>
                <a:ext uri="{FF2B5EF4-FFF2-40B4-BE49-F238E27FC236}">
                  <a16:creationId xmlns:a16="http://schemas.microsoft.com/office/drawing/2014/main" id="{BF2C9CFA-1A65-40ED-7B84-F3D175F43FB9}"/>
                </a:ext>
              </a:extLst>
            </p:cNvPr>
            <p:cNvPicPr>
              <a:picLocks noChangeAspect="1"/>
            </p:cNvPicPr>
            <p:nvPr/>
          </p:nvPicPr>
          <p:blipFill>
            <a:blip r:embed="rId8"/>
            <a:stretch>
              <a:fillRect/>
            </a:stretch>
          </p:blipFill>
          <p:spPr>
            <a:xfrm>
              <a:off x="2768165" y="3087473"/>
              <a:ext cx="3607669" cy="1843293"/>
            </a:xfrm>
            <a:prstGeom prst="rect">
              <a:avLst/>
            </a:prstGeom>
          </p:spPr>
        </p:pic>
        <p:pic>
          <p:nvPicPr>
            <p:cNvPr id="10" name="Image 9">
              <a:extLst>
                <a:ext uri="{FF2B5EF4-FFF2-40B4-BE49-F238E27FC236}">
                  <a16:creationId xmlns:a16="http://schemas.microsoft.com/office/drawing/2014/main" id="{C6CD10B4-6F95-06A0-C03A-AE9C7E8AF08B}"/>
                </a:ext>
              </a:extLst>
            </p:cNvPr>
            <p:cNvPicPr>
              <a:picLocks noChangeAspect="1"/>
            </p:cNvPicPr>
            <p:nvPr/>
          </p:nvPicPr>
          <p:blipFill>
            <a:blip r:embed="rId8"/>
            <a:stretch>
              <a:fillRect/>
            </a:stretch>
          </p:blipFill>
          <p:spPr>
            <a:xfrm>
              <a:off x="4967753" y="1134380"/>
              <a:ext cx="3607669" cy="1843293"/>
            </a:xfrm>
            <a:prstGeom prst="rect">
              <a:avLst/>
            </a:prstGeom>
          </p:spPr>
        </p:pic>
        <p:sp>
          <p:nvSpPr>
            <p:cNvPr id="7" name="ZoneTexte 6">
              <a:extLst>
                <a:ext uri="{FF2B5EF4-FFF2-40B4-BE49-F238E27FC236}">
                  <a16:creationId xmlns:a16="http://schemas.microsoft.com/office/drawing/2014/main" id="{FEACD8D9-D026-51E8-83E0-727B1A3B9BDE}"/>
                </a:ext>
              </a:extLst>
            </p:cNvPr>
            <p:cNvSpPr txBox="1"/>
            <p:nvPr/>
          </p:nvSpPr>
          <p:spPr>
            <a:xfrm>
              <a:off x="3666219" y="1242502"/>
              <a:ext cx="298480" cy="338553"/>
            </a:xfrm>
            <a:prstGeom prst="rect">
              <a:avLst/>
            </a:prstGeom>
            <a:noFill/>
          </p:spPr>
          <p:txBody>
            <a:bodyPr wrap="none" rtlCol="0">
              <a:spAutoFit/>
            </a:bodyPr>
            <a:lstStyle/>
            <a:p>
              <a:r>
                <a:rPr lang="fr-CA" sz="1600" b="1"/>
                <a:t>X</a:t>
              </a:r>
            </a:p>
          </p:txBody>
        </p:sp>
        <p:sp>
          <p:nvSpPr>
            <p:cNvPr id="12" name="ZoneTexte 11">
              <a:extLst>
                <a:ext uri="{FF2B5EF4-FFF2-40B4-BE49-F238E27FC236}">
                  <a16:creationId xmlns:a16="http://schemas.microsoft.com/office/drawing/2014/main" id="{2E4182E6-286C-AF39-3018-C32822666E40}"/>
                </a:ext>
              </a:extLst>
            </p:cNvPr>
            <p:cNvSpPr txBox="1"/>
            <p:nvPr/>
          </p:nvSpPr>
          <p:spPr>
            <a:xfrm>
              <a:off x="5853213" y="3198320"/>
              <a:ext cx="346570" cy="338553"/>
            </a:xfrm>
            <a:prstGeom prst="rect">
              <a:avLst/>
            </a:prstGeom>
            <a:noFill/>
          </p:spPr>
          <p:txBody>
            <a:bodyPr wrap="none" rtlCol="0">
              <a:spAutoFit/>
            </a:bodyPr>
            <a:lstStyle/>
            <a:p>
              <a:r>
                <a:rPr lang="fr-CA" sz="1600" b="1">
                  <a:sym typeface="Wingdings" panose="05000000000000000000" pitchFamily="2" charset="2"/>
                </a:rPr>
                <a:t></a:t>
              </a:r>
              <a:endParaRPr lang="fr-CA" sz="1600" b="1"/>
            </a:p>
          </p:txBody>
        </p:sp>
        <p:sp>
          <p:nvSpPr>
            <p:cNvPr id="4" name="Forme libre : forme 3">
              <a:extLst>
                <a:ext uri="{FF2B5EF4-FFF2-40B4-BE49-F238E27FC236}">
                  <a16:creationId xmlns:a16="http://schemas.microsoft.com/office/drawing/2014/main" id="{79436A05-C1A8-6EC1-1E2B-F49AD5C8E70C}"/>
                </a:ext>
              </a:extLst>
            </p:cNvPr>
            <p:cNvSpPr/>
            <p:nvPr/>
          </p:nvSpPr>
          <p:spPr>
            <a:xfrm>
              <a:off x="8196566" y="1412240"/>
              <a:ext cx="146228" cy="111760"/>
            </a:xfrm>
            <a:custGeom>
              <a:avLst/>
              <a:gdLst>
                <a:gd name="connsiteX0" fmla="*/ 2554 w 146228"/>
                <a:gd name="connsiteY0" fmla="*/ 10160 h 111760"/>
                <a:gd name="connsiteX1" fmla="*/ 99074 w 146228"/>
                <a:gd name="connsiteY1" fmla="*/ 5080 h 111760"/>
                <a:gd name="connsiteX2" fmla="*/ 144794 w 146228"/>
                <a:gd name="connsiteY2" fmla="*/ 0 h 111760"/>
                <a:gd name="connsiteX3" fmla="*/ 124474 w 146228"/>
                <a:gd name="connsiteY3" fmla="*/ 5080 h 111760"/>
                <a:gd name="connsiteX4" fmla="*/ 83834 w 146228"/>
                <a:gd name="connsiteY4" fmla="*/ 10160 h 111760"/>
                <a:gd name="connsiteX5" fmla="*/ 17794 w 146228"/>
                <a:gd name="connsiteY5" fmla="*/ 25400 h 111760"/>
                <a:gd name="connsiteX6" fmla="*/ 2554 w 146228"/>
                <a:gd name="connsiteY6" fmla="*/ 50800 h 111760"/>
                <a:gd name="connsiteX7" fmla="*/ 88914 w 146228"/>
                <a:gd name="connsiteY7" fmla="*/ 45720 h 111760"/>
                <a:gd name="connsiteX8" fmla="*/ 63514 w 146228"/>
                <a:gd name="connsiteY8" fmla="*/ 40640 h 111760"/>
                <a:gd name="connsiteX9" fmla="*/ 124474 w 146228"/>
                <a:gd name="connsiteY9" fmla="*/ 30480 h 111760"/>
                <a:gd name="connsiteX10" fmla="*/ 68594 w 146228"/>
                <a:gd name="connsiteY10" fmla="*/ 40640 h 111760"/>
                <a:gd name="connsiteX11" fmla="*/ 43194 w 146228"/>
                <a:gd name="connsiteY11" fmla="*/ 50800 h 111760"/>
                <a:gd name="connsiteX12" fmla="*/ 7634 w 146228"/>
                <a:gd name="connsiteY12" fmla="*/ 60960 h 111760"/>
                <a:gd name="connsiteX13" fmla="*/ 78754 w 146228"/>
                <a:gd name="connsiteY13" fmla="*/ 66040 h 111760"/>
                <a:gd name="connsiteX14" fmla="*/ 129554 w 146228"/>
                <a:gd name="connsiteY14" fmla="*/ 71120 h 111760"/>
                <a:gd name="connsiteX15" fmla="*/ 27954 w 146228"/>
                <a:gd name="connsiteY15" fmla="*/ 81280 h 111760"/>
                <a:gd name="connsiteX16" fmla="*/ 88914 w 146228"/>
                <a:gd name="connsiteY16" fmla="*/ 101600 h 111760"/>
                <a:gd name="connsiteX17" fmla="*/ 68594 w 146228"/>
                <a:gd name="connsiteY17" fmla="*/ 106680 h 111760"/>
                <a:gd name="connsiteX18" fmla="*/ 43194 w 146228"/>
                <a:gd name="connsiteY18" fmla="*/ 111760 h 111760"/>
                <a:gd name="connsiteX19" fmla="*/ 99074 w 146228"/>
                <a:gd name="connsiteY19" fmla="*/ 106680 h 111760"/>
                <a:gd name="connsiteX20" fmla="*/ 114314 w 146228"/>
                <a:gd name="connsiteY20" fmla="*/ 106680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228" h="111760">
                  <a:moveTo>
                    <a:pt x="2554" y="10160"/>
                  </a:moveTo>
                  <a:lnTo>
                    <a:pt x="99074" y="5080"/>
                  </a:lnTo>
                  <a:cubicBezTo>
                    <a:pt x="114369" y="3988"/>
                    <a:pt x="129460" y="0"/>
                    <a:pt x="144794" y="0"/>
                  </a:cubicBezTo>
                  <a:cubicBezTo>
                    <a:pt x="151776" y="0"/>
                    <a:pt x="131361" y="3932"/>
                    <a:pt x="124474" y="5080"/>
                  </a:cubicBezTo>
                  <a:cubicBezTo>
                    <a:pt x="111008" y="7324"/>
                    <a:pt x="97349" y="8229"/>
                    <a:pt x="83834" y="10160"/>
                  </a:cubicBezTo>
                  <a:cubicBezTo>
                    <a:pt x="48301" y="15236"/>
                    <a:pt x="54752" y="14840"/>
                    <a:pt x="17794" y="25400"/>
                  </a:cubicBezTo>
                  <a:cubicBezTo>
                    <a:pt x="12714" y="33867"/>
                    <a:pt x="-6940" y="48087"/>
                    <a:pt x="2554" y="50800"/>
                  </a:cubicBezTo>
                  <a:cubicBezTo>
                    <a:pt x="30281" y="58722"/>
                    <a:pt x="60470" y="50461"/>
                    <a:pt x="88914" y="45720"/>
                  </a:cubicBezTo>
                  <a:cubicBezTo>
                    <a:pt x="97431" y="44301"/>
                    <a:pt x="71981" y="42333"/>
                    <a:pt x="63514" y="40640"/>
                  </a:cubicBezTo>
                  <a:cubicBezTo>
                    <a:pt x="83834" y="37253"/>
                    <a:pt x="103874" y="30480"/>
                    <a:pt x="124474" y="30480"/>
                  </a:cubicBezTo>
                  <a:cubicBezTo>
                    <a:pt x="143406" y="30480"/>
                    <a:pt x="68594" y="40640"/>
                    <a:pt x="68594" y="40640"/>
                  </a:cubicBezTo>
                  <a:cubicBezTo>
                    <a:pt x="60127" y="44027"/>
                    <a:pt x="51845" y="47916"/>
                    <a:pt x="43194" y="50800"/>
                  </a:cubicBezTo>
                  <a:cubicBezTo>
                    <a:pt x="31499" y="54698"/>
                    <a:pt x="-3697" y="56104"/>
                    <a:pt x="7634" y="60960"/>
                  </a:cubicBezTo>
                  <a:cubicBezTo>
                    <a:pt x="29479" y="70322"/>
                    <a:pt x="55069" y="64066"/>
                    <a:pt x="78754" y="66040"/>
                  </a:cubicBezTo>
                  <a:cubicBezTo>
                    <a:pt x="95713" y="67453"/>
                    <a:pt x="112621" y="69427"/>
                    <a:pt x="129554" y="71120"/>
                  </a:cubicBezTo>
                  <a:cubicBezTo>
                    <a:pt x="95687" y="74507"/>
                    <a:pt x="9074" y="52961"/>
                    <a:pt x="27954" y="81280"/>
                  </a:cubicBezTo>
                  <a:cubicBezTo>
                    <a:pt x="47554" y="110680"/>
                    <a:pt x="32039" y="95912"/>
                    <a:pt x="88914" y="101600"/>
                  </a:cubicBezTo>
                  <a:cubicBezTo>
                    <a:pt x="82141" y="103293"/>
                    <a:pt x="75410" y="105165"/>
                    <a:pt x="68594" y="106680"/>
                  </a:cubicBezTo>
                  <a:cubicBezTo>
                    <a:pt x="60165" y="108553"/>
                    <a:pt x="34560" y="111760"/>
                    <a:pt x="43194" y="111760"/>
                  </a:cubicBezTo>
                  <a:cubicBezTo>
                    <a:pt x="61897" y="111760"/>
                    <a:pt x="80418" y="108013"/>
                    <a:pt x="99074" y="106680"/>
                  </a:cubicBezTo>
                  <a:cubicBezTo>
                    <a:pt x="104141" y="106318"/>
                    <a:pt x="109234" y="106680"/>
                    <a:pt x="114314" y="106680"/>
                  </a:cubicBezTo>
                </a:path>
              </a:pathLst>
            </a:cu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4103080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61064F7-8729-73E8-112A-B27C0ACEDA4F}"/>
              </a:ext>
            </a:extLst>
          </p:cNvPr>
          <p:cNvSpPr>
            <a:spLocks noGrp="1"/>
          </p:cNvSpPr>
          <p:nvPr>
            <p:ph type="title"/>
            <p:custDataLst>
              <p:tags r:id="rId1"/>
            </p:custDataLst>
          </p:nvPr>
        </p:nvSpPr>
        <p:spPr>
          <a:xfrm>
            <a:off x="870927" y="1374697"/>
            <a:ext cx="6806880" cy="622004"/>
          </a:xfrm>
        </p:spPr>
        <p:txBody>
          <a:bodyPr lIns="91440" tIns="45720" rIns="91440" bIns="45720" anchor="t"/>
          <a:lstStyle/>
          <a:p>
            <a:r>
              <a:rPr lang="fr-CA" sz="2400" dirty="0">
                <a:latin typeface="Helvetica"/>
                <a:cs typeface="Helvetica"/>
              </a:rPr>
              <a:t>Exemples de bulletins rejetés</a:t>
            </a:r>
          </a:p>
        </p:txBody>
      </p:sp>
      <p:pic>
        <p:nvPicPr>
          <p:cNvPr id="82" name="Image 81">
            <a:extLst>
              <a:ext uri="{FF2B5EF4-FFF2-40B4-BE49-F238E27FC236}">
                <a16:creationId xmlns:a16="http://schemas.microsoft.com/office/drawing/2014/main" id="{C81F8035-91B9-CCA4-63B9-2EF8C5A40D57}"/>
              </a:ext>
            </a:extLst>
          </p:cNvPr>
          <p:cNvPicPr>
            <a:picLocks noChangeAspect="1"/>
          </p:cNvPicPr>
          <p:nvPr>
            <p:custDataLst>
              <p:tags r:id="rId2"/>
            </p:custDataLst>
          </p:nvPr>
        </p:nvPicPr>
        <p:blipFill>
          <a:blip r:embed="rId10"/>
          <a:stretch>
            <a:fillRect/>
          </a:stretch>
        </p:blipFill>
        <p:spPr>
          <a:xfrm>
            <a:off x="6122064" y="1324302"/>
            <a:ext cx="2419024" cy="3735627"/>
          </a:xfrm>
          <a:prstGeom prst="rect">
            <a:avLst/>
          </a:prstGeom>
        </p:spPr>
      </p:pic>
      <p:pic>
        <p:nvPicPr>
          <p:cNvPr id="77" name="Image 76">
            <a:extLst>
              <a:ext uri="{FF2B5EF4-FFF2-40B4-BE49-F238E27FC236}">
                <a16:creationId xmlns:a16="http://schemas.microsoft.com/office/drawing/2014/main" id="{0C7BA7BC-B18D-C50F-194A-3534E6AD8BCD}"/>
              </a:ext>
            </a:extLst>
          </p:cNvPr>
          <p:cNvPicPr>
            <a:picLocks noChangeAspect="1"/>
          </p:cNvPicPr>
          <p:nvPr>
            <p:custDataLst>
              <p:tags r:id="rId3"/>
            </p:custDataLst>
          </p:nvPr>
        </p:nvPicPr>
        <p:blipFill>
          <a:blip r:embed="rId11"/>
          <a:srcRect/>
          <a:stretch/>
        </p:blipFill>
        <p:spPr>
          <a:xfrm>
            <a:off x="2992439" y="2101844"/>
            <a:ext cx="4034420" cy="2611040"/>
          </a:xfrm>
          <a:prstGeom prst="rect">
            <a:avLst/>
          </a:prstGeom>
        </p:spPr>
      </p:pic>
      <p:pic>
        <p:nvPicPr>
          <p:cNvPr id="76" name="Image 75">
            <a:extLst>
              <a:ext uri="{FF2B5EF4-FFF2-40B4-BE49-F238E27FC236}">
                <a16:creationId xmlns:a16="http://schemas.microsoft.com/office/drawing/2014/main" id="{68E0D0A8-B749-DD07-E961-E1E926A5A77D}"/>
              </a:ext>
            </a:extLst>
          </p:cNvPr>
          <p:cNvPicPr>
            <a:picLocks noChangeAspect="1"/>
          </p:cNvPicPr>
          <p:nvPr>
            <p:custDataLst>
              <p:tags r:id="rId4"/>
            </p:custDataLst>
          </p:nvPr>
        </p:nvPicPr>
        <p:blipFill>
          <a:blip r:embed="rId12"/>
          <a:srcRect/>
          <a:stretch/>
        </p:blipFill>
        <p:spPr>
          <a:xfrm>
            <a:off x="2984201" y="2103405"/>
            <a:ext cx="4034420" cy="2611040"/>
          </a:xfrm>
          <a:prstGeom prst="rect">
            <a:avLst/>
          </a:prstGeom>
        </p:spPr>
      </p:pic>
      <p:pic>
        <p:nvPicPr>
          <p:cNvPr id="78" name="Image 77">
            <a:extLst>
              <a:ext uri="{FF2B5EF4-FFF2-40B4-BE49-F238E27FC236}">
                <a16:creationId xmlns:a16="http://schemas.microsoft.com/office/drawing/2014/main" id="{E51F266D-A9DC-40CD-A032-22E72B08F63B}"/>
              </a:ext>
            </a:extLst>
          </p:cNvPr>
          <p:cNvPicPr>
            <a:picLocks noChangeAspect="1"/>
          </p:cNvPicPr>
          <p:nvPr>
            <p:custDataLst>
              <p:tags r:id="rId5"/>
            </p:custDataLst>
          </p:nvPr>
        </p:nvPicPr>
        <p:blipFill>
          <a:blip r:embed="rId13"/>
          <a:srcRect/>
          <a:stretch/>
        </p:blipFill>
        <p:spPr>
          <a:xfrm>
            <a:off x="2990640" y="2113680"/>
            <a:ext cx="4034420" cy="2611040"/>
          </a:xfrm>
          <a:prstGeom prst="rect">
            <a:avLst/>
          </a:prstGeom>
        </p:spPr>
      </p:pic>
      <p:pic>
        <p:nvPicPr>
          <p:cNvPr id="79" name="Image 78">
            <a:extLst>
              <a:ext uri="{FF2B5EF4-FFF2-40B4-BE49-F238E27FC236}">
                <a16:creationId xmlns:a16="http://schemas.microsoft.com/office/drawing/2014/main" id="{E0032922-DDA1-70E4-4B02-98FE111E023A}"/>
              </a:ext>
            </a:extLst>
          </p:cNvPr>
          <p:cNvPicPr>
            <a:picLocks noChangeAspect="1"/>
          </p:cNvPicPr>
          <p:nvPr>
            <p:custDataLst>
              <p:tags r:id="rId6"/>
            </p:custDataLst>
          </p:nvPr>
        </p:nvPicPr>
        <p:blipFill>
          <a:blip r:embed="rId14"/>
          <a:srcRect/>
          <a:stretch/>
        </p:blipFill>
        <p:spPr>
          <a:xfrm>
            <a:off x="2990640" y="2112718"/>
            <a:ext cx="4026940" cy="2606200"/>
          </a:xfrm>
          <a:prstGeom prst="rect">
            <a:avLst/>
          </a:prstGeom>
        </p:spPr>
      </p:pic>
      <p:sp>
        <p:nvSpPr>
          <p:cNvPr id="4" name="Titre 13">
            <a:extLst>
              <a:ext uri="{FF2B5EF4-FFF2-40B4-BE49-F238E27FC236}">
                <a16:creationId xmlns:a16="http://schemas.microsoft.com/office/drawing/2014/main" id="{06EEB534-E719-6422-50B1-E410C68BA689}"/>
              </a:ext>
            </a:extLst>
          </p:cNvPr>
          <p:cNvSpPr txBox="1">
            <a:spLocks/>
          </p:cNvSpPr>
          <p:nvPr>
            <p:custDataLst>
              <p:tags r:id="rId7"/>
            </p:custDataLst>
          </p:nvPr>
        </p:nvSpPr>
        <p:spPr>
          <a:xfrm>
            <a:off x="870927" y="404939"/>
            <a:ext cx="6806880" cy="622004"/>
          </a:xfrm>
          <a:prstGeom prst="rect">
            <a:avLst/>
          </a:prstGeom>
        </p:spPr>
        <p:txBody>
          <a:bodyPr/>
          <a:lstStyle>
            <a:lvl1pPr algn="l" defTabSz="914400" rtl="0" eaLnBrk="1" latinLnBrk="0" hangingPunct="1">
              <a:lnSpc>
                <a:spcPct val="100000"/>
              </a:lnSpc>
              <a:spcBef>
                <a:spcPct val="0"/>
              </a:spcBef>
              <a:buNone/>
              <a:defRPr sz="3000" b="1" i="0" kern="1200">
                <a:solidFill>
                  <a:schemeClr val="tx1"/>
                </a:solidFill>
                <a:latin typeface="Helvetica" pitchFamily="2" charset="0"/>
                <a:ea typeface="+mj-ea"/>
                <a:cs typeface="+mj-cs"/>
              </a:defRPr>
            </a:lvl1pPr>
          </a:lstStyle>
          <a:p>
            <a:r>
              <a:rPr lang="fr-FR"/>
              <a:t>Comment voter</a:t>
            </a:r>
            <a:endParaRPr lang="fr-FR" dirty="0"/>
          </a:p>
        </p:txBody>
      </p:sp>
    </p:spTree>
    <p:extLst>
      <p:ext uri="{BB962C8B-B14F-4D97-AF65-F5344CB8AC3E}">
        <p14:creationId xmlns:p14="http://schemas.microsoft.com/office/powerpoint/2010/main" val="38499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DE19AF4-CB40-5D4E-A227-49923223FBBA}"/>
              </a:ext>
            </a:extLst>
          </p:cNvPr>
          <p:cNvPicPr>
            <a:picLocks noChangeAspect="1"/>
          </p:cNvPicPr>
          <p:nvPr>
            <p:custDataLst>
              <p:tags r:id="rId1"/>
            </p:custDataLst>
          </p:nvPr>
        </p:nvPicPr>
        <p:blipFill rotWithShape="1">
          <a:blip r:embed="rId6"/>
          <a:srcRect r="34709" b="1577"/>
          <a:stretch/>
        </p:blipFill>
        <p:spPr>
          <a:xfrm>
            <a:off x="1440576" y="1714497"/>
            <a:ext cx="6262845" cy="3167786"/>
          </a:xfrm>
          <a:prstGeom prst="rect">
            <a:avLst/>
          </a:prstGeom>
          <a:ln>
            <a:noFill/>
          </a:ln>
        </p:spPr>
      </p:pic>
      <p:sp>
        <p:nvSpPr>
          <p:cNvPr id="5" name="Titre 13">
            <a:extLst>
              <a:ext uri="{FF2B5EF4-FFF2-40B4-BE49-F238E27FC236}">
                <a16:creationId xmlns:a16="http://schemas.microsoft.com/office/drawing/2014/main" id="{379C87E7-999E-96A1-257D-0B1FFDAC31C9}"/>
              </a:ext>
            </a:extLst>
          </p:cNvPr>
          <p:cNvSpPr txBox="1">
            <a:spLocks/>
          </p:cNvSpPr>
          <p:nvPr>
            <p:custDataLst>
              <p:tags r:id="rId2"/>
            </p:custDataLst>
          </p:nvPr>
        </p:nvSpPr>
        <p:spPr>
          <a:xfrm>
            <a:off x="870927" y="404939"/>
            <a:ext cx="7468088" cy="622004"/>
          </a:xfrm>
          <a:prstGeom prst="rect">
            <a:avLst/>
          </a:prstGeom>
        </p:spPr>
        <p:txBody>
          <a:bodyPr/>
          <a:lstStyle>
            <a:lvl1pPr algn="l" defTabSz="914400" rtl="0" eaLnBrk="1" latinLnBrk="0" hangingPunct="1">
              <a:lnSpc>
                <a:spcPct val="100000"/>
              </a:lnSpc>
              <a:spcBef>
                <a:spcPct val="0"/>
              </a:spcBef>
              <a:buNone/>
              <a:defRPr sz="3000" b="1" i="0" kern="1200">
                <a:solidFill>
                  <a:schemeClr val="tx1"/>
                </a:solidFill>
                <a:latin typeface="Helvetica" pitchFamily="2" charset="0"/>
                <a:ea typeface="+mj-ea"/>
                <a:cs typeface="+mj-cs"/>
              </a:defRPr>
            </a:lvl1pPr>
          </a:lstStyle>
          <a:p>
            <a:r>
              <a:rPr lang="fr-FR"/>
              <a:t>Comment voter</a:t>
            </a:r>
          </a:p>
        </p:txBody>
      </p:sp>
      <p:sp>
        <p:nvSpPr>
          <p:cNvPr id="8" name="ZoneTexte 1">
            <a:extLst>
              <a:ext uri="{FF2B5EF4-FFF2-40B4-BE49-F238E27FC236}">
                <a16:creationId xmlns:a16="http://schemas.microsoft.com/office/drawing/2014/main" id="{27E69D0D-6F4D-589E-FDFD-1CBAE934C3DF}"/>
              </a:ext>
            </a:extLst>
          </p:cNvPr>
          <p:cNvSpPr txBox="1"/>
          <p:nvPr>
            <p:custDataLst>
              <p:tags r:id="rId3"/>
            </p:custDataLst>
          </p:nvPr>
        </p:nvSpPr>
        <p:spPr>
          <a:xfrm>
            <a:off x="0" y="1190623"/>
            <a:ext cx="9143999" cy="430887"/>
          </a:xfrm>
          <a:prstGeom prst="rect">
            <a:avLst/>
          </a:prstGeom>
          <a:solidFill>
            <a:schemeClr val="tx1"/>
          </a:solidFill>
        </p:spPr>
        <p:txBody>
          <a:bodyPr wrap="square" lIns="91440" tIns="45720" rIns="91440" bIns="45720" anchor="t">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57300" lvl="2" indent="-342900">
              <a:buFont typeface="+mj-lt"/>
              <a:buAutoNum type="arabicPeriod" startAt="5"/>
            </a:pPr>
            <a:r>
              <a:rPr lang="fr-CA" sz="2200" b="1" dirty="0">
                <a:solidFill>
                  <a:schemeClr val="bg1"/>
                </a:solidFill>
                <a:latin typeface="Helvetica" pitchFamily="2" charset="0"/>
                <a:ea typeface="Calibri"/>
                <a:cs typeface="Calibri"/>
              </a:rPr>
              <a:t>Détacher le talon du bulletin en suivant le pointillé</a:t>
            </a:r>
          </a:p>
        </p:txBody>
      </p:sp>
    </p:spTree>
    <p:extLst>
      <p:ext uri="{BB962C8B-B14F-4D97-AF65-F5344CB8AC3E}">
        <p14:creationId xmlns:p14="http://schemas.microsoft.com/office/powerpoint/2010/main" val="3917326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CB71372-CA4C-DA44-90EB-EB9726504CC8}"/>
              </a:ext>
            </a:extLst>
          </p:cNvPr>
          <p:cNvPicPr>
            <a:picLocks noChangeAspect="1"/>
          </p:cNvPicPr>
          <p:nvPr>
            <p:custDataLst>
              <p:tags r:id="rId1"/>
            </p:custDataLst>
          </p:nvPr>
        </p:nvPicPr>
        <p:blipFill>
          <a:blip r:embed="rId7"/>
          <a:stretch>
            <a:fillRect/>
          </a:stretch>
        </p:blipFill>
        <p:spPr>
          <a:xfrm>
            <a:off x="3691509" y="1855400"/>
            <a:ext cx="5074117" cy="3006885"/>
          </a:xfrm>
          <a:prstGeom prst="rect">
            <a:avLst/>
          </a:prstGeom>
          <a:ln>
            <a:noFill/>
          </a:ln>
        </p:spPr>
      </p:pic>
      <p:sp>
        <p:nvSpPr>
          <p:cNvPr id="4" name="Titre 3">
            <a:extLst>
              <a:ext uri="{FF2B5EF4-FFF2-40B4-BE49-F238E27FC236}">
                <a16:creationId xmlns:a16="http://schemas.microsoft.com/office/drawing/2014/main" id="{BBAC1D9D-1AC5-1242-95EB-862BC7C9A6E3}"/>
              </a:ext>
            </a:extLst>
          </p:cNvPr>
          <p:cNvSpPr>
            <a:spLocks noGrp="1"/>
          </p:cNvSpPr>
          <p:nvPr>
            <p:ph type="title"/>
            <p:custDataLst>
              <p:tags r:id="rId2"/>
            </p:custDataLst>
          </p:nvPr>
        </p:nvSpPr>
        <p:spPr/>
        <p:txBody>
          <a:bodyPr/>
          <a:lstStyle/>
          <a:p>
            <a:r>
              <a:rPr lang="fr-FR"/>
              <a:t>Comment voter</a:t>
            </a:r>
          </a:p>
        </p:txBody>
      </p:sp>
      <p:pic>
        <p:nvPicPr>
          <p:cNvPr id="14" name="Image 13">
            <a:extLst>
              <a:ext uri="{FF2B5EF4-FFF2-40B4-BE49-F238E27FC236}">
                <a16:creationId xmlns:a16="http://schemas.microsoft.com/office/drawing/2014/main" id="{EDE19AF4-CB40-5D4E-A227-49923223FBBA}"/>
              </a:ext>
            </a:extLst>
          </p:cNvPr>
          <p:cNvPicPr>
            <a:picLocks noChangeAspect="1"/>
          </p:cNvPicPr>
          <p:nvPr>
            <p:custDataLst>
              <p:tags r:id="rId3"/>
            </p:custDataLst>
          </p:nvPr>
        </p:nvPicPr>
        <p:blipFill rotWithShape="1">
          <a:blip r:embed="rId8"/>
          <a:srcRect l="67578"/>
          <a:stretch/>
        </p:blipFill>
        <p:spPr>
          <a:xfrm>
            <a:off x="936368" y="1780189"/>
            <a:ext cx="3050799" cy="3157308"/>
          </a:xfrm>
          <a:prstGeom prst="rect">
            <a:avLst/>
          </a:prstGeom>
          <a:ln>
            <a:noFill/>
          </a:ln>
        </p:spPr>
      </p:pic>
      <p:sp>
        <p:nvSpPr>
          <p:cNvPr id="2" name="ZoneTexte 1">
            <a:extLst>
              <a:ext uri="{FF2B5EF4-FFF2-40B4-BE49-F238E27FC236}">
                <a16:creationId xmlns:a16="http://schemas.microsoft.com/office/drawing/2014/main" id="{6E464974-FFBE-C530-8B91-6E23E9C4C230}"/>
              </a:ext>
            </a:extLst>
          </p:cNvPr>
          <p:cNvSpPr txBox="1"/>
          <p:nvPr>
            <p:custDataLst>
              <p:tags r:id="rId4"/>
            </p:custDataLst>
          </p:nvPr>
        </p:nvSpPr>
        <p:spPr>
          <a:xfrm>
            <a:off x="0" y="1191937"/>
            <a:ext cx="9144000" cy="430887"/>
          </a:xfrm>
          <a:prstGeom prst="rect">
            <a:avLst/>
          </a:prstGeom>
          <a:solidFill>
            <a:schemeClr val="tx1"/>
          </a:solidFill>
        </p:spPr>
        <p:txBody>
          <a:bodyPr wrap="square" lIns="91440" tIns="45720" rIns="91440" bIns="45720" anchor="t">
            <a:spAutoFit/>
          </a:bodyPr>
          <a:lstStyle/>
          <a:p>
            <a:pPr marL="1257300" lvl="2" indent="-342900">
              <a:buFont typeface="+mj-lt"/>
              <a:buAutoNum type="arabicPeriod" startAt="6"/>
            </a:pPr>
            <a:r>
              <a:rPr lang="fr-CA" sz="2200" b="1" dirty="0">
                <a:solidFill>
                  <a:schemeClr val="bg1"/>
                </a:solidFill>
                <a:latin typeface="Helvetica" pitchFamily="2" charset="0"/>
                <a:ea typeface="Calibri"/>
                <a:cs typeface="Calibri"/>
              </a:rPr>
              <a:t>Déposer le bulletin dans l’urne</a:t>
            </a:r>
          </a:p>
        </p:txBody>
      </p:sp>
    </p:spTree>
    <p:extLst>
      <p:ext uri="{BB962C8B-B14F-4D97-AF65-F5344CB8AC3E}">
        <p14:creationId xmlns:p14="http://schemas.microsoft.com/office/powerpoint/2010/main" val="26227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A254B0-C5F9-1892-A690-42731038F065}"/>
              </a:ext>
            </a:extLst>
          </p:cNvPr>
          <p:cNvPicPr>
            <a:picLocks noChangeAspect="1"/>
          </p:cNvPicPr>
          <p:nvPr/>
        </p:nvPicPr>
        <p:blipFill>
          <a:blip r:embed="rId4"/>
          <a:srcRect l="11438" t="12433" b="8180"/>
          <a:stretch>
            <a:fillRect/>
          </a:stretch>
        </p:blipFill>
        <p:spPr>
          <a:xfrm>
            <a:off x="677916" y="474936"/>
            <a:ext cx="4272455" cy="4193628"/>
          </a:xfrm>
          <a:prstGeom prst="rect">
            <a:avLst/>
          </a:prstGeom>
        </p:spPr>
      </p:pic>
      <p:sp>
        <p:nvSpPr>
          <p:cNvPr id="4" name="Titre 2">
            <a:extLst>
              <a:ext uri="{FF2B5EF4-FFF2-40B4-BE49-F238E27FC236}">
                <a16:creationId xmlns:a16="http://schemas.microsoft.com/office/drawing/2014/main" id="{F16196DE-9E9B-E748-9BB1-16EEC7172FB2}"/>
              </a:ext>
            </a:extLst>
          </p:cNvPr>
          <p:cNvSpPr txBox="1">
            <a:spLocks/>
          </p:cNvSpPr>
          <p:nvPr>
            <p:custDataLst>
              <p:tags r:id="rId1"/>
            </p:custDataLst>
          </p:nvPr>
        </p:nvSpPr>
        <p:spPr>
          <a:xfrm>
            <a:off x="4950371" y="2138023"/>
            <a:ext cx="3641837" cy="147228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fr-CA" sz="3600" b="1" dirty="0">
                <a:latin typeface="Helvetica" pitchFamily="2" charset="0"/>
              </a:rPr>
              <a:t>Simulation </a:t>
            </a:r>
            <a:br>
              <a:rPr lang="fr-CA" sz="3600" b="1" dirty="0">
                <a:latin typeface="Helvetica" pitchFamily="2" charset="0"/>
              </a:rPr>
            </a:br>
            <a:r>
              <a:rPr lang="fr-CA" sz="3600" b="1" dirty="0">
                <a:latin typeface="Helvetica" pitchFamily="2" charset="0"/>
              </a:rPr>
              <a:t>électorale</a:t>
            </a:r>
          </a:p>
        </p:txBody>
      </p:sp>
    </p:spTree>
    <p:extLst>
      <p:ext uri="{BB962C8B-B14F-4D97-AF65-F5344CB8AC3E}">
        <p14:creationId xmlns:p14="http://schemas.microsoft.com/office/powerpoint/2010/main" val="3753778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re 2">
            <a:extLst>
              <a:ext uri="{FF2B5EF4-FFF2-40B4-BE49-F238E27FC236}">
                <a16:creationId xmlns:a16="http://schemas.microsoft.com/office/drawing/2014/main" id="{BDCAA0B3-090A-9E45-B743-55D5D859C911}"/>
              </a:ext>
            </a:extLst>
          </p:cNvPr>
          <p:cNvSpPr txBox="1">
            <a:spLocks/>
          </p:cNvSpPr>
          <p:nvPr>
            <p:custDataLst>
              <p:tags r:id="rId1"/>
            </p:custDataLst>
          </p:nvPr>
        </p:nvSpPr>
        <p:spPr>
          <a:xfrm>
            <a:off x="0" y="404939"/>
            <a:ext cx="9144000" cy="622004"/>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fr-FR" sz="3000" b="1">
                <a:latin typeface="Helvetica" pitchFamily="2" charset="0"/>
              </a:rPr>
              <a:t>Candidatures</a:t>
            </a:r>
          </a:p>
        </p:txBody>
      </p:sp>
      <p:pic>
        <p:nvPicPr>
          <p:cNvPr id="7" name="Image 6">
            <a:extLst>
              <a:ext uri="{FF2B5EF4-FFF2-40B4-BE49-F238E27FC236}">
                <a16:creationId xmlns:a16="http://schemas.microsoft.com/office/drawing/2014/main" id="{CA212F31-637E-387A-C1A8-7C5402B05F1E}"/>
              </a:ext>
            </a:extLst>
          </p:cNvPr>
          <p:cNvPicPr>
            <a:picLocks noChangeAspect="1"/>
          </p:cNvPicPr>
          <p:nvPr/>
        </p:nvPicPr>
        <p:blipFill>
          <a:blip r:embed="rId5"/>
          <a:srcRect t="19954"/>
          <a:stretch>
            <a:fillRect/>
          </a:stretch>
        </p:blipFill>
        <p:spPr>
          <a:xfrm>
            <a:off x="5714" y="1026943"/>
            <a:ext cx="9138285" cy="4119774"/>
          </a:xfrm>
          <a:prstGeom prst="rect">
            <a:avLst/>
          </a:prstGeom>
        </p:spPr>
      </p:pic>
      <p:pic>
        <p:nvPicPr>
          <p:cNvPr id="8" name="Image 7">
            <a:extLst>
              <a:ext uri="{FF2B5EF4-FFF2-40B4-BE49-F238E27FC236}">
                <a16:creationId xmlns:a16="http://schemas.microsoft.com/office/drawing/2014/main" id="{03DA5F16-A905-60D6-87A7-C62099962AAA}"/>
              </a:ext>
            </a:extLst>
          </p:cNvPr>
          <p:cNvPicPr>
            <a:picLocks noChangeAspect="1"/>
          </p:cNvPicPr>
          <p:nvPr/>
        </p:nvPicPr>
        <p:blipFill>
          <a:blip r:embed="rId5"/>
          <a:srcRect t="19954"/>
          <a:stretch>
            <a:fillRect/>
          </a:stretch>
        </p:blipFill>
        <p:spPr>
          <a:xfrm>
            <a:off x="120015" y="1026943"/>
            <a:ext cx="8933955" cy="4027657"/>
          </a:xfrm>
          <a:prstGeom prst="rect">
            <a:avLst/>
          </a:prstGeom>
        </p:spPr>
      </p:pic>
    </p:spTree>
    <p:extLst>
      <p:ext uri="{BB962C8B-B14F-4D97-AF65-F5344CB8AC3E}">
        <p14:creationId xmlns:p14="http://schemas.microsoft.com/office/powerpoint/2010/main" val="4099936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prstGeom prst="rect">
            <a:avLst/>
          </a:prstGeom>
        </p:spPr>
        <p:txBody>
          <a:bodyPr/>
          <a:lstStyle/>
          <a:p>
            <a:pPr algn="l"/>
            <a:r>
              <a:rPr lang="fr-FR" dirty="0"/>
              <a:t>La démocratie</a:t>
            </a:r>
          </a:p>
        </p:txBody>
      </p:sp>
      <p:sp>
        <p:nvSpPr>
          <p:cNvPr id="6" name="ZoneTexte 5">
            <a:extLst>
              <a:ext uri="{FF2B5EF4-FFF2-40B4-BE49-F238E27FC236}">
                <a16:creationId xmlns:a16="http://schemas.microsoft.com/office/drawing/2014/main" id="{D0A35F30-CDD7-3246-AE1D-2B1B17E25690}"/>
              </a:ext>
            </a:extLst>
          </p:cNvPr>
          <p:cNvSpPr txBox="1"/>
          <p:nvPr>
            <p:custDataLst>
              <p:tags r:id="rId2"/>
            </p:custDataLst>
          </p:nvPr>
        </p:nvSpPr>
        <p:spPr>
          <a:xfrm>
            <a:off x="1712900" y="1728619"/>
            <a:ext cx="2340000" cy="1080000"/>
          </a:xfrm>
          <a:prstGeom prst="roundRect">
            <a:avLst/>
          </a:prstGeom>
          <a:solidFill>
            <a:srgbClr val="7DFAD4">
              <a:alpha val="50000"/>
            </a:srgbClr>
          </a:solidFill>
          <a:ln>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r>
              <a:rPr lang="fr-CA" sz="3600" b="1" dirty="0" err="1">
                <a:latin typeface="HELVETICA LIGHT" panose="020B0403020202020204" pitchFamily="34" charset="0"/>
              </a:rPr>
              <a:t>dêmos</a:t>
            </a:r>
            <a:endParaRPr lang="fr-CA" sz="3600" b="1" dirty="0">
              <a:latin typeface="HELVETICA LIGHT" panose="020B0403020202020204" pitchFamily="34" charset="0"/>
            </a:endParaRPr>
          </a:p>
        </p:txBody>
      </p:sp>
      <p:sp>
        <p:nvSpPr>
          <p:cNvPr id="13" name="ZoneTexte 12">
            <a:extLst>
              <a:ext uri="{FF2B5EF4-FFF2-40B4-BE49-F238E27FC236}">
                <a16:creationId xmlns:a16="http://schemas.microsoft.com/office/drawing/2014/main" id="{04B7AEC4-BA3F-314B-8DBA-3B685AEF94F8}"/>
              </a:ext>
            </a:extLst>
          </p:cNvPr>
          <p:cNvSpPr txBox="1"/>
          <p:nvPr>
            <p:custDataLst>
              <p:tags r:id="rId3"/>
            </p:custDataLst>
          </p:nvPr>
        </p:nvSpPr>
        <p:spPr>
          <a:xfrm>
            <a:off x="1712900" y="3384187"/>
            <a:ext cx="2340000" cy="1080000"/>
          </a:xfrm>
          <a:prstGeom prst="roundRect">
            <a:avLst/>
          </a:prstGeom>
          <a:solidFill>
            <a:srgbClr val="7DFAD4">
              <a:alpha val="50000"/>
            </a:srgbClr>
          </a:solidFill>
          <a:ln>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r>
              <a:rPr lang="fr-CA" sz="3600" b="1" dirty="0" err="1">
                <a:latin typeface="HELVETICA LIGHT" panose="020B0403020202020204" pitchFamily="34" charset="0"/>
              </a:rPr>
              <a:t>kratos</a:t>
            </a:r>
            <a:endParaRPr lang="fr-CA" sz="3600" b="1" dirty="0">
              <a:latin typeface="HELVETICA LIGHT" panose="020B0403020202020204" pitchFamily="34" charset="0"/>
            </a:endParaRPr>
          </a:p>
        </p:txBody>
      </p:sp>
      <p:sp>
        <p:nvSpPr>
          <p:cNvPr id="14" name="ZoneTexte 13">
            <a:extLst>
              <a:ext uri="{FF2B5EF4-FFF2-40B4-BE49-F238E27FC236}">
                <a16:creationId xmlns:a16="http://schemas.microsoft.com/office/drawing/2014/main" id="{72FC200A-0719-7C4A-9831-9784251E3594}"/>
              </a:ext>
            </a:extLst>
          </p:cNvPr>
          <p:cNvSpPr txBox="1"/>
          <p:nvPr>
            <p:custDataLst>
              <p:tags r:id="rId4"/>
            </p:custDataLst>
          </p:nvPr>
        </p:nvSpPr>
        <p:spPr>
          <a:xfrm>
            <a:off x="5091100" y="1728619"/>
            <a:ext cx="2340000" cy="1080000"/>
          </a:xfrm>
          <a:prstGeom prst="roundRect">
            <a:avLst/>
          </a:prstGeom>
          <a:solidFill>
            <a:srgbClr val="7DFAD4">
              <a:alpha val="50000"/>
            </a:srgbClr>
          </a:solidFill>
          <a:ln>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r>
              <a:rPr lang="fr-CA" sz="3600" b="1">
                <a:latin typeface="HELVETICA LIGHT" panose="020B0403020202020204" pitchFamily="34" charset="0"/>
              </a:rPr>
              <a:t>peuple</a:t>
            </a:r>
          </a:p>
        </p:txBody>
      </p:sp>
      <p:sp>
        <p:nvSpPr>
          <p:cNvPr id="15" name="ZoneTexte 14">
            <a:extLst>
              <a:ext uri="{FF2B5EF4-FFF2-40B4-BE49-F238E27FC236}">
                <a16:creationId xmlns:a16="http://schemas.microsoft.com/office/drawing/2014/main" id="{38E8D4C4-80D8-3742-9635-C3FCEE05B470}"/>
              </a:ext>
            </a:extLst>
          </p:cNvPr>
          <p:cNvSpPr txBox="1"/>
          <p:nvPr>
            <p:custDataLst>
              <p:tags r:id="rId5"/>
            </p:custDataLst>
          </p:nvPr>
        </p:nvSpPr>
        <p:spPr>
          <a:xfrm>
            <a:off x="5091100" y="3384187"/>
            <a:ext cx="2340000" cy="1080000"/>
          </a:xfrm>
          <a:prstGeom prst="roundRect">
            <a:avLst/>
          </a:prstGeom>
          <a:solidFill>
            <a:srgbClr val="7DFAD4">
              <a:alpha val="50000"/>
            </a:srgbClr>
          </a:solidFill>
          <a:ln>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r>
              <a:rPr lang="fr-CA" sz="3600" b="1">
                <a:latin typeface="HELVETICA LIGHT" panose="020B0403020202020204" pitchFamily="34" charset="0"/>
              </a:rPr>
              <a:t>pouvoir</a:t>
            </a:r>
          </a:p>
        </p:txBody>
      </p:sp>
      <p:pic>
        <p:nvPicPr>
          <p:cNvPr id="7" name="Image 6">
            <a:extLst>
              <a:ext uri="{FF2B5EF4-FFF2-40B4-BE49-F238E27FC236}">
                <a16:creationId xmlns:a16="http://schemas.microsoft.com/office/drawing/2014/main" id="{AFAEB595-5D6C-990C-D470-4C6EC53A6DC7}"/>
              </a:ext>
            </a:extLst>
          </p:cNvPr>
          <p:cNvPicPr>
            <a:picLocks noChangeAspect="1"/>
          </p:cNvPicPr>
          <p:nvPr/>
        </p:nvPicPr>
        <p:blipFill>
          <a:blip r:embed="rId8"/>
          <a:stretch>
            <a:fillRect/>
          </a:stretch>
        </p:blipFill>
        <p:spPr>
          <a:xfrm>
            <a:off x="4229994" y="3735378"/>
            <a:ext cx="684011" cy="384544"/>
          </a:xfrm>
          <a:prstGeom prst="rect">
            <a:avLst/>
          </a:prstGeom>
        </p:spPr>
      </p:pic>
      <p:pic>
        <p:nvPicPr>
          <p:cNvPr id="9" name="Image 8">
            <a:extLst>
              <a:ext uri="{FF2B5EF4-FFF2-40B4-BE49-F238E27FC236}">
                <a16:creationId xmlns:a16="http://schemas.microsoft.com/office/drawing/2014/main" id="{D5CA8013-BF3C-EB31-6EFF-973E54DA1F4A}"/>
              </a:ext>
            </a:extLst>
          </p:cNvPr>
          <p:cNvPicPr>
            <a:picLocks noChangeAspect="1"/>
          </p:cNvPicPr>
          <p:nvPr/>
        </p:nvPicPr>
        <p:blipFill>
          <a:blip r:embed="rId8"/>
          <a:stretch>
            <a:fillRect/>
          </a:stretch>
        </p:blipFill>
        <p:spPr>
          <a:xfrm>
            <a:off x="4229993" y="2076346"/>
            <a:ext cx="684011" cy="384544"/>
          </a:xfrm>
          <a:prstGeom prst="rect">
            <a:avLst/>
          </a:prstGeom>
        </p:spPr>
      </p:pic>
    </p:spTree>
    <p:extLst>
      <p:ext uri="{BB962C8B-B14F-4D97-AF65-F5344CB8AC3E}">
        <p14:creationId xmlns:p14="http://schemas.microsoft.com/office/powerpoint/2010/main" val="1311779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F38477-6346-061C-A8FB-AF77153CCDEF}"/>
              </a:ext>
            </a:extLst>
          </p:cNvPr>
          <p:cNvPicPr>
            <a:picLocks noChangeAspect="1"/>
          </p:cNvPicPr>
          <p:nvPr/>
        </p:nvPicPr>
        <p:blipFill>
          <a:blip r:embed="rId4"/>
          <a:srcRect l="5311"/>
          <a:stretch>
            <a:fillRect/>
          </a:stretch>
        </p:blipFill>
        <p:spPr>
          <a:xfrm>
            <a:off x="141890" y="309681"/>
            <a:ext cx="4497548" cy="4711700"/>
          </a:xfrm>
          <a:prstGeom prst="rect">
            <a:avLst/>
          </a:prstGeom>
        </p:spPr>
      </p:pic>
      <p:sp>
        <p:nvSpPr>
          <p:cNvPr id="4" name="Titre 1">
            <a:extLst>
              <a:ext uri="{FF2B5EF4-FFF2-40B4-BE49-F238E27FC236}">
                <a16:creationId xmlns:a16="http://schemas.microsoft.com/office/drawing/2014/main" id="{89E61160-245C-6847-8356-B7731DD67B39}"/>
              </a:ext>
            </a:extLst>
          </p:cNvPr>
          <p:cNvSpPr txBox="1">
            <a:spLocks/>
          </p:cNvSpPr>
          <p:nvPr>
            <p:custDataLst>
              <p:tags r:id="rId1"/>
            </p:custDataLst>
          </p:nvPr>
        </p:nvSpPr>
        <p:spPr>
          <a:xfrm>
            <a:off x="4166862" y="1884842"/>
            <a:ext cx="4614530" cy="1373816"/>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CA" sz="3600" b="1" dirty="0">
                <a:latin typeface="Helvetica" pitchFamily="2" charset="0"/>
              </a:rPr>
              <a:t>Ouverture </a:t>
            </a:r>
            <a:br>
              <a:rPr lang="fr-CA" sz="3600" b="1" dirty="0">
                <a:latin typeface="Helvetica" pitchFamily="2" charset="0"/>
              </a:rPr>
            </a:br>
            <a:r>
              <a:rPr lang="fr-CA" sz="3600" b="1" dirty="0">
                <a:latin typeface="Helvetica" pitchFamily="2" charset="0"/>
              </a:rPr>
              <a:t>du bureau de vote</a:t>
            </a:r>
          </a:p>
        </p:txBody>
      </p:sp>
    </p:spTree>
    <p:extLst>
      <p:ext uri="{BB962C8B-B14F-4D97-AF65-F5344CB8AC3E}">
        <p14:creationId xmlns:p14="http://schemas.microsoft.com/office/powerpoint/2010/main" val="1937277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98132F-6EC6-8027-E39D-E3E3F3B03981}"/>
              </a:ext>
            </a:extLst>
          </p:cNvPr>
          <p:cNvPicPr>
            <a:picLocks noChangeAspect="1"/>
          </p:cNvPicPr>
          <p:nvPr/>
        </p:nvPicPr>
        <p:blipFill>
          <a:blip r:embed="rId4"/>
          <a:stretch>
            <a:fillRect/>
          </a:stretch>
        </p:blipFill>
        <p:spPr>
          <a:xfrm>
            <a:off x="0" y="171597"/>
            <a:ext cx="4813300" cy="4546600"/>
          </a:xfrm>
          <a:prstGeom prst="rect">
            <a:avLst/>
          </a:prstGeom>
        </p:spPr>
      </p:pic>
      <p:sp>
        <p:nvSpPr>
          <p:cNvPr id="2" name="Titre 1">
            <a:extLst>
              <a:ext uri="{FF2B5EF4-FFF2-40B4-BE49-F238E27FC236}">
                <a16:creationId xmlns:a16="http://schemas.microsoft.com/office/drawing/2014/main" id="{1117EED1-8807-4FC9-B5D7-36CD35D60592}"/>
              </a:ext>
            </a:extLst>
          </p:cNvPr>
          <p:cNvSpPr>
            <a:spLocks noGrp="1"/>
          </p:cNvSpPr>
          <p:nvPr>
            <p:ph type="title" idx="4294967295"/>
            <p:custDataLst>
              <p:tags r:id="rId1"/>
            </p:custDataLst>
          </p:nvPr>
        </p:nvSpPr>
        <p:spPr>
          <a:xfrm>
            <a:off x="4813300" y="1909236"/>
            <a:ext cx="4004441" cy="1765005"/>
          </a:xfrm>
          <a:prstGeom prst="rect">
            <a:avLst/>
          </a:prstGeom>
        </p:spPr>
        <p:txBody>
          <a:bodyPr/>
          <a:lstStyle/>
          <a:p>
            <a:pPr algn="l"/>
            <a:r>
              <a:rPr lang="fr-CA" sz="3600" b="1" dirty="0">
                <a:latin typeface="Helvetica" pitchFamily="2" charset="0"/>
              </a:rPr>
              <a:t>Dépouillement </a:t>
            </a:r>
            <a:br>
              <a:rPr lang="fr-CA" sz="3600" b="1" dirty="0">
                <a:latin typeface="Helvetica" pitchFamily="2" charset="0"/>
              </a:rPr>
            </a:br>
            <a:r>
              <a:rPr lang="fr-CA" sz="3600" b="1" dirty="0">
                <a:latin typeface="Helvetica" pitchFamily="2" charset="0"/>
              </a:rPr>
              <a:t>des votes</a:t>
            </a:r>
          </a:p>
        </p:txBody>
      </p:sp>
    </p:spTree>
    <p:extLst>
      <p:ext uri="{BB962C8B-B14F-4D97-AF65-F5344CB8AC3E}">
        <p14:creationId xmlns:p14="http://schemas.microsoft.com/office/powerpoint/2010/main" val="815259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C00523-72EA-EA25-C694-1E18DF0AC8AC}"/>
              </a:ext>
            </a:extLst>
          </p:cNvPr>
          <p:cNvPicPr>
            <a:picLocks noChangeAspect="1"/>
          </p:cNvPicPr>
          <p:nvPr/>
        </p:nvPicPr>
        <p:blipFill>
          <a:blip r:embed="rId4"/>
          <a:stretch>
            <a:fillRect/>
          </a:stretch>
        </p:blipFill>
        <p:spPr>
          <a:xfrm>
            <a:off x="157655" y="1057042"/>
            <a:ext cx="4713890" cy="3561607"/>
          </a:xfrm>
          <a:prstGeom prst="rect">
            <a:avLst/>
          </a:prstGeom>
        </p:spPr>
      </p:pic>
      <p:sp>
        <p:nvSpPr>
          <p:cNvPr id="7" name="Titre 1">
            <a:extLst>
              <a:ext uri="{FF2B5EF4-FFF2-40B4-BE49-F238E27FC236}">
                <a16:creationId xmlns:a16="http://schemas.microsoft.com/office/drawing/2014/main" id="{E0C9276C-D427-E243-B555-A29A2A05E505}"/>
              </a:ext>
            </a:extLst>
          </p:cNvPr>
          <p:cNvSpPr txBox="1">
            <a:spLocks/>
          </p:cNvSpPr>
          <p:nvPr>
            <p:custDataLst>
              <p:tags r:id="rId1"/>
            </p:custDataLst>
          </p:nvPr>
        </p:nvSpPr>
        <p:spPr>
          <a:xfrm>
            <a:off x="5117806" y="1852279"/>
            <a:ext cx="4026194" cy="1438941"/>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CA" sz="3600" b="1" dirty="0">
                <a:latin typeface="Helvetica" pitchFamily="2" charset="0"/>
              </a:rPr>
              <a:t>Annonce </a:t>
            </a:r>
            <a:br>
              <a:rPr lang="fr-CA" sz="3600" b="1" dirty="0">
                <a:latin typeface="Helvetica" pitchFamily="2" charset="0"/>
              </a:rPr>
            </a:br>
            <a:r>
              <a:rPr lang="fr-CA" sz="3600" b="1" dirty="0">
                <a:latin typeface="Helvetica" pitchFamily="2" charset="0"/>
              </a:rPr>
              <a:t>des résultats</a:t>
            </a:r>
          </a:p>
        </p:txBody>
      </p:sp>
    </p:spTree>
    <p:extLst>
      <p:ext uri="{BB962C8B-B14F-4D97-AF65-F5344CB8AC3E}">
        <p14:creationId xmlns:p14="http://schemas.microsoft.com/office/powerpoint/2010/main" val="257165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D9CE6A10-E51B-644F-B491-491322AE1B30}"/>
              </a:ext>
            </a:extLst>
          </p:cNvPr>
          <p:cNvSpPr txBox="1">
            <a:spLocks/>
          </p:cNvSpPr>
          <p:nvPr>
            <p:custDataLst>
              <p:tags r:id="rId1"/>
            </p:custDataLst>
          </p:nvPr>
        </p:nvSpPr>
        <p:spPr>
          <a:xfrm>
            <a:off x="870927" y="404939"/>
            <a:ext cx="5813408" cy="622004"/>
          </a:xfrm>
          <a:prstGeom prst="rect">
            <a:avLst/>
          </a:prstGeom>
        </p:spPr>
        <p:txBody>
          <a:bodyPr/>
          <a:lstStyle>
            <a:lvl1pPr algn="l" defTabSz="914400" rtl="0" eaLnBrk="1" latinLnBrk="0" hangingPunct="1">
              <a:lnSpc>
                <a:spcPct val="100000"/>
              </a:lnSpc>
              <a:spcBef>
                <a:spcPct val="0"/>
              </a:spcBef>
              <a:buNone/>
              <a:defRPr sz="3000" b="1" i="0" kern="1200">
                <a:solidFill>
                  <a:schemeClr val="tx1"/>
                </a:solidFill>
                <a:latin typeface="Helvetica" pitchFamily="2" charset="0"/>
                <a:ea typeface="+mj-ea"/>
                <a:cs typeface="+mj-cs"/>
              </a:defRPr>
            </a:lvl1pPr>
          </a:lstStyle>
          <a:p>
            <a:r>
              <a:rPr lang="fr-FR"/>
              <a:t>Retour sur les résultats</a:t>
            </a:r>
          </a:p>
        </p:txBody>
      </p:sp>
      <p:sp>
        <p:nvSpPr>
          <p:cNvPr id="8" name="Espace réservé du contenu 13">
            <a:extLst>
              <a:ext uri="{FF2B5EF4-FFF2-40B4-BE49-F238E27FC236}">
                <a16:creationId xmlns:a16="http://schemas.microsoft.com/office/drawing/2014/main" id="{840B1EE7-F0D6-F54C-8B47-3312AC3CA82B}"/>
              </a:ext>
            </a:extLst>
          </p:cNvPr>
          <p:cNvSpPr txBox="1">
            <a:spLocks/>
          </p:cNvSpPr>
          <p:nvPr>
            <p:custDataLst>
              <p:tags r:id="rId2"/>
            </p:custDataLst>
          </p:nvPr>
        </p:nvSpPr>
        <p:spPr>
          <a:xfrm>
            <a:off x="870927" y="1636951"/>
            <a:ext cx="7075138" cy="2801217"/>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Parler avec vos proches</a:t>
            </a:r>
          </a:p>
          <a:p>
            <a:pPr>
              <a:spcBef>
                <a:spcPts val="2200"/>
              </a:spcBef>
            </a:pPr>
            <a:r>
              <a:rPr lang="fr-FR" dirty="0"/>
              <a:t>Suivre l’actualité</a:t>
            </a:r>
          </a:p>
          <a:p>
            <a:pPr>
              <a:spcBef>
                <a:spcPts val="2200"/>
              </a:spcBef>
            </a:pPr>
            <a:r>
              <a:rPr lang="fr-FR" dirty="0"/>
              <a:t>Comparer vos idées et vos valeurs</a:t>
            </a:r>
          </a:p>
          <a:p>
            <a:pPr>
              <a:spcBef>
                <a:spcPts val="2200"/>
              </a:spcBef>
            </a:pPr>
            <a:r>
              <a:rPr lang="fr-FR" dirty="0"/>
              <a:t>Poser des questions</a:t>
            </a:r>
          </a:p>
        </p:txBody>
      </p:sp>
    </p:spTree>
    <p:extLst>
      <p:ext uri="{BB962C8B-B14F-4D97-AF65-F5344CB8AC3E}">
        <p14:creationId xmlns:p14="http://schemas.microsoft.com/office/powerpoint/2010/main" val="872639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idx="4294967295"/>
            <p:custDataLst>
              <p:tags r:id="rId1"/>
            </p:custDataLst>
          </p:nvPr>
        </p:nvSpPr>
        <p:spPr>
          <a:xfrm>
            <a:off x="1485900" y="1200151"/>
            <a:ext cx="6172200" cy="2627168"/>
          </a:xfrm>
          <a:prstGeom prst="rect">
            <a:avLst/>
          </a:prstGeom>
        </p:spPr>
        <p:txBody>
          <a:bodyPr>
            <a:normAutofit/>
          </a:bodyPr>
          <a:lstStyle/>
          <a:p>
            <a:pPr marL="0" indent="0">
              <a:buNone/>
            </a:pPr>
            <a:endParaRPr lang="fr-FR"/>
          </a:p>
          <a:p>
            <a:endParaRPr lang="fr-FR"/>
          </a:p>
        </p:txBody>
      </p:sp>
      <p:sp>
        <p:nvSpPr>
          <p:cNvPr id="7" name="Permis Conduire">
            <a:extLst>
              <a:ext uri="{FF2B5EF4-FFF2-40B4-BE49-F238E27FC236}">
                <a16:creationId xmlns:a16="http://schemas.microsoft.com/office/drawing/2014/main" id="{E6D6F8E8-4F48-419E-A459-C67B689DF87C}"/>
              </a:ext>
            </a:extLst>
          </p:cNvPr>
          <p:cNvSpPr txBox="1">
            <a:spLocks/>
          </p:cNvSpPr>
          <p:nvPr>
            <p:custDataLst>
              <p:tags r:id="rId2"/>
            </p:custDataLst>
          </p:nvPr>
        </p:nvSpPr>
        <p:spPr>
          <a:xfrm>
            <a:off x="0" y="519141"/>
            <a:ext cx="9144000" cy="54764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b="1">
                <a:latin typeface="Helvetica" pitchFamily="2" charset="0"/>
              </a:rPr>
              <a:t>Maintenant, vous savez comment voter!</a:t>
            </a:r>
          </a:p>
          <a:p>
            <a:pPr algn="ctr"/>
            <a:endParaRPr lang="fr-FR" b="1">
              <a:latin typeface="Helvetica" pitchFamily="2" charset="0"/>
            </a:endParaRPr>
          </a:p>
          <a:p>
            <a:pPr algn="ctr"/>
            <a:endParaRPr lang="fr-FR" b="1">
              <a:latin typeface="Helvetica" pitchFamily="2" charset="0"/>
            </a:endParaRPr>
          </a:p>
        </p:txBody>
      </p:sp>
      <p:grpSp>
        <p:nvGrpSpPr>
          <p:cNvPr id="3" name="Groupe 2">
            <a:extLst>
              <a:ext uri="{FF2B5EF4-FFF2-40B4-BE49-F238E27FC236}">
                <a16:creationId xmlns:a16="http://schemas.microsoft.com/office/drawing/2014/main" id="{404782E9-DB27-F044-834E-0090EDE3C2F7}"/>
              </a:ext>
            </a:extLst>
          </p:cNvPr>
          <p:cNvGrpSpPr/>
          <p:nvPr>
            <p:custDataLst>
              <p:tags r:id="rId3"/>
            </p:custDataLst>
          </p:nvPr>
        </p:nvGrpSpPr>
        <p:grpSpPr>
          <a:xfrm>
            <a:off x="360680" y="1382656"/>
            <a:ext cx="8422640" cy="2731434"/>
            <a:chOff x="360680" y="1324600"/>
            <a:chExt cx="8422640" cy="2731434"/>
          </a:xfrm>
        </p:grpSpPr>
        <p:sp>
          <p:nvSpPr>
            <p:cNvPr id="5" name="ZoneTexte 4">
              <a:extLst>
                <a:ext uri="{FF2B5EF4-FFF2-40B4-BE49-F238E27FC236}">
                  <a16:creationId xmlns:a16="http://schemas.microsoft.com/office/drawing/2014/main" id="{E78CC7DE-84FC-6849-8ED0-7673E0D7CE1A}"/>
                </a:ext>
              </a:extLst>
            </p:cNvPr>
            <p:cNvSpPr txBox="1"/>
            <p:nvPr/>
          </p:nvSpPr>
          <p:spPr>
            <a:xfrm>
              <a:off x="360680" y="1324600"/>
              <a:ext cx="8422640" cy="2731434"/>
            </a:xfrm>
            <a:prstGeom prst="roundRect">
              <a:avLst/>
            </a:prstGeom>
            <a:solidFill>
              <a:srgbClr val="7DFAD4">
                <a:alpha val="50000"/>
              </a:srgbClr>
            </a:solidFill>
            <a:ln>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nSpc>
                  <a:spcPts val="2280"/>
                </a:lnSpc>
              </a:pPr>
              <a:endParaRPr lang="fr-CA" sz="2400">
                <a:latin typeface="Helvetica" pitchFamily="2" charset="0"/>
              </a:endParaRPr>
            </a:p>
            <a:p>
              <a:pPr marL="342900" indent="-342900">
                <a:lnSpc>
                  <a:spcPts val="3480"/>
                </a:lnSpc>
                <a:spcBef>
                  <a:spcPts val="2400"/>
                </a:spcBef>
                <a:buFont typeface="Arial" panose="020B0604020202020204" pitchFamily="34" charset="0"/>
                <a:buChar char="•"/>
              </a:pPr>
              <a:r>
                <a:rPr lang="fr-CA" sz="2400">
                  <a:latin typeface="Helvetica" pitchFamily="2" charset="0"/>
                </a:rPr>
                <a:t>Participer à la démocratie</a:t>
              </a:r>
            </a:p>
            <a:p>
              <a:pPr marL="342900" indent="-342900">
                <a:lnSpc>
                  <a:spcPts val="3480"/>
                </a:lnSpc>
                <a:buFont typeface="Arial" panose="020B0604020202020204" pitchFamily="34" charset="0"/>
                <a:buChar char="•"/>
              </a:pPr>
              <a:r>
                <a:rPr lang="fr-CA" sz="2400">
                  <a:latin typeface="Helvetica" pitchFamily="2" charset="0"/>
                </a:rPr>
                <a:t>Contribuer à choisir les dirigeants politiques</a:t>
              </a:r>
            </a:p>
            <a:p>
              <a:pPr marL="342900" indent="-342900">
                <a:lnSpc>
                  <a:spcPts val="3480"/>
                </a:lnSpc>
                <a:buFont typeface="Arial" panose="020B0604020202020204" pitchFamily="34" charset="0"/>
                <a:buChar char="•"/>
              </a:pPr>
              <a:r>
                <a:rPr lang="fr-CA" sz="2400">
                  <a:latin typeface="Helvetica" pitchFamily="2" charset="0"/>
                </a:rPr>
                <a:t>Construire une société juste et équitable</a:t>
              </a:r>
              <a:endParaRPr lang="fr-FR" sz="2400">
                <a:latin typeface="Helvetica" pitchFamily="2" charset="0"/>
              </a:endParaRPr>
            </a:p>
          </p:txBody>
        </p:sp>
        <p:sp>
          <p:nvSpPr>
            <p:cNvPr id="2" name="ZoneTexte 1">
              <a:extLst>
                <a:ext uri="{FF2B5EF4-FFF2-40B4-BE49-F238E27FC236}">
                  <a16:creationId xmlns:a16="http://schemas.microsoft.com/office/drawing/2014/main" id="{5679CC65-54D5-B743-B28D-B8E1B5541C1B}"/>
                </a:ext>
              </a:extLst>
            </p:cNvPr>
            <p:cNvSpPr txBox="1"/>
            <p:nvPr/>
          </p:nvSpPr>
          <p:spPr>
            <a:xfrm>
              <a:off x="1078992" y="1740882"/>
              <a:ext cx="3493008" cy="523220"/>
            </a:xfrm>
            <a:prstGeom prst="rect">
              <a:avLst/>
            </a:prstGeom>
            <a:noFill/>
          </p:spPr>
          <p:txBody>
            <a:bodyPr wrap="square" rtlCol="0">
              <a:spAutoFit/>
            </a:bodyPr>
            <a:lstStyle/>
            <a:p>
              <a:r>
                <a:rPr lang="fr-FR" sz="2800" b="1">
                  <a:latin typeface="Helvetica" pitchFamily="2" charset="0"/>
                </a:rPr>
                <a:t>Voter c’est :</a:t>
              </a:r>
            </a:p>
          </p:txBody>
        </p:sp>
      </p:grpSp>
      <p:sp>
        <p:nvSpPr>
          <p:cNvPr id="6" name="ZoneTexte 5">
            <a:extLst>
              <a:ext uri="{FF2B5EF4-FFF2-40B4-BE49-F238E27FC236}">
                <a16:creationId xmlns:a16="http://schemas.microsoft.com/office/drawing/2014/main" id="{7ACF5A7B-D51D-929B-DA57-3853F7F2D9C8}"/>
              </a:ext>
            </a:extLst>
          </p:cNvPr>
          <p:cNvSpPr txBox="1"/>
          <p:nvPr>
            <p:custDataLst>
              <p:tags r:id="rId4"/>
            </p:custDataLst>
          </p:nvPr>
        </p:nvSpPr>
        <p:spPr>
          <a:xfrm>
            <a:off x="594358" y="4281895"/>
            <a:ext cx="6688567" cy="461665"/>
          </a:xfrm>
          <a:prstGeom prst="rect">
            <a:avLst/>
          </a:prstGeom>
          <a:noFill/>
        </p:spPr>
        <p:txBody>
          <a:bodyPr wrap="square">
            <a:spAutoFit/>
          </a:bodyPr>
          <a:lstStyle/>
          <a:p>
            <a:r>
              <a:rPr lang="fr-CA" sz="2400" b="1">
                <a:latin typeface="Helvetica" pitchFamily="2" charset="0"/>
              </a:rPr>
              <a:t>Et toi, quand pourras-tu voter?</a:t>
            </a:r>
          </a:p>
        </p:txBody>
      </p:sp>
    </p:spTree>
    <p:extLst>
      <p:ext uri="{BB962C8B-B14F-4D97-AF65-F5344CB8AC3E}">
        <p14:creationId xmlns:p14="http://schemas.microsoft.com/office/powerpoint/2010/main" val="77259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B08EBF-37B0-C6C2-0930-E0B1ED52E497}"/>
              </a:ext>
            </a:extLst>
          </p:cNvPr>
          <p:cNvSpPr>
            <a:spLocks noGrp="1"/>
          </p:cNvSpPr>
          <p:nvPr>
            <p:ph type="title"/>
            <p:custDataLst>
              <p:tags r:id="rId1"/>
            </p:custDataLst>
          </p:nvPr>
        </p:nvSpPr>
        <p:spPr/>
        <p:txBody>
          <a:bodyPr/>
          <a:lstStyle/>
          <a:p>
            <a:r>
              <a:rPr lang="fr-CA"/>
              <a:t>Tâche intégratrice</a:t>
            </a:r>
          </a:p>
        </p:txBody>
      </p:sp>
      <p:sp>
        <p:nvSpPr>
          <p:cNvPr id="6" name="ZoneTexte 5">
            <a:extLst>
              <a:ext uri="{FF2B5EF4-FFF2-40B4-BE49-F238E27FC236}">
                <a16:creationId xmlns:a16="http://schemas.microsoft.com/office/drawing/2014/main" id="{8A9E4D32-3E77-6B6C-F206-296A0657A88C}"/>
              </a:ext>
            </a:extLst>
          </p:cNvPr>
          <p:cNvSpPr txBox="1"/>
          <p:nvPr>
            <p:custDataLst>
              <p:tags r:id="rId2"/>
            </p:custDataLst>
          </p:nvPr>
        </p:nvSpPr>
        <p:spPr>
          <a:xfrm>
            <a:off x="870927" y="1568025"/>
            <a:ext cx="7845455" cy="2841804"/>
          </a:xfrm>
          <a:prstGeom prst="rect">
            <a:avLst/>
          </a:prstGeom>
          <a:noFill/>
        </p:spPr>
        <p:txBody>
          <a:bodyPr wrap="square">
            <a:spAutoFit/>
          </a:bodyPr>
          <a:lstStyle/>
          <a:p>
            <a:pPr marL="635">
              <a:lnSpc>
                <a:spcPct val="107000"/>
              </a:lnSpc>
              <a:spcAft>
                <a:spcPts val="600"/>
              </a:spcAft>
            </a:pPr>
            <a:r>
              <a:rPr lang="fr-CA" sz="2000" dirty="0">
                <a:effectLst/>
                <a:latin typeface="Helvetica" panose="020B0604020202020204" pitchFamily="34" charset="0"/>
                <a:ea typeface="Yu Mincho" panose="02020400000000000000" pitchFamily="18" charset="-128"/>
                <a:cs typeface="Helvetica" panose="020B0604020202020204" pitchFamily="34" charset="0"/>
              </a:rPr>
              <a:t>En réfléchissant aux activités sur la carte électorale et sur l’élection mystère, réponds aux questions suivantes.</a:t>
            </a:r>
          </a:p>
          <a:p>
            <a:pPr marL="458470">
              <a:lnSpc>
                <a:spcPct val="107000"/>
              </a:lnSpc>
              <a:spcBef>
                <a:spcPts val="1200"/>
              </a:spcBef>
              <a:spcAft>
                <a:spcPts val="800"/>
              </a:spcAft>
            </a:pPr>
            <a:r>
              <a:rPr lang="fr-CA" sz="2000" dirty="0">
                <a:solidFill>
                  <a:srgbClr val="000000"/>
                </a:solidFill>
                <a:latin typeface="Helvetica" panose="020B0604020202020204" pitchFamily="34" charset="0"/>
                <a:ea typeface="Yu Mincho" panose="02020400000000000000" pitchFamily="18" charset="-128"/>
                <a:cs typeface="Helvetica" panose="020B0604020202020204" pitchFamily="34" charset="0"/>
              </a:rPr>
              <a:t>N</a:t>
            </a:r>
            <a:r>
              <a:rPr lang="fr-CA" sz="2000"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omme </a:t>
            </a:r>
            <a:r>
              <a:rPr lang="fr-CA" sz="2000" b="1"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cinq caractéristiques</a:t>
            </a:r>
            <a:r>
              <a:rPr lang="fr-CA" sz="2000"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 de la démocratie au Québec </a:t>
            </a:r>
            <a:br>
              <a:rPr lang="fr-CA" sz="2000"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br>
            <a:r>
              <a:rPr lang="fr-CA" sz="2000"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qui permettent aux citoyennes et aux citoyens d’aujourd’hui d’exercer leur pouvoir. </a:t>
            </a:r>
            <a:endParaRPr lang="fr-CA" sz="2000" dirty="0">
              <a:effectLst/>
              <a:latin typeface="Helvetica" panose="020B0604020202020204" pitchFamily="34" charset="0"/>
              <a:ea typeface="Yu Mincho" panose="02020400000000000000" pitchFamily="18" charset="-128"/>
              <a:cs typeface="Helvetica" panose="020B0604020202020204" pitchFamily="34" charset="0"/>
            </a:endParaRPr>
          </a:p>
          <a:p>
            <a:pPr>
              <a:spcBef>
                <a:spcPts val="1200"/>
              </a:spcBef>
            </a:pPr>
            <a:r>
              <a:rPr lang="fr-CA" sz="2000"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	Nomme </a:t>
            </a:r>
            <a:r>
              <a:rPr lang="fr-CA" sz="2000" b="1"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une</a:t>
            </a:r>
            <a:r>
              <a:rPr lang="fr-CA" sz="2000"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 </a:t>
            </a:r>
            <a:r>
              <a:rPr lang="fr-CA" sz="2000" b="1"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similitude</a:t>
            </a:r>
            <a:r>
              <a:rPr lang="fr-CA" sz="2000"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 et </a:t>
            </a:r>
            <a:r>
              <a:rPr lang="fr-CA" sz="2000" b="1"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une</a:t>
            </a:r>
            <a:r>
              <a:rPr lang="fr-CA" sz="2000"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 </a:t>
            </a:r>
            <a:r>
              <a:rPr lang="fr-CA" sz="2000" b="1"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différence</a:t>
            </a:r>
            <a:r>
              <a:rPr lang="fr-CA" sz="2000" dirty="0">
                <a:solidFill>
                  <a:srgbClr val="000000"/>
                </a:solidFill>
                <a:effectLst/>
                <a:latin typeface="Helvetica" panose="020B0604020202020204" pitchFamily="34" charset="0"/>
                <a:ea typeface="Yu Mincho" panose="02020400000000000000" pitchFamily="18" charset="-128"/>
                <a:cs typeface="Helvetica" panose="020B0604020202020204" pitchFamily="34" charset="0"/>
              </a:rPr>
              <a:t> entre les conditions 	en vigueur à Québec aujourd’hui et à Athènes.</a:t>
            </a:r>
            <a:endParaRPr lang="fr-CA" sz="3200" b="1" dirty="0">
              <a:latin typeface="Helvetica" panose="020B0604020202020204" pitchFamily="34" charset="0"/>
              <a:cs typeface="Helvetica" panose="020B0604020202020204" pitchFamily="34" charset="0"/>
            </a:endParaRPr>
          </a:p>
        </p:txBody>
      </p:sp>
      <p:pic>
        <p:nvPicPr>
          <p:cNvPr id="5" name="Image 4">
            <a:extLst>
              <a:ext uri="{FF2B5EF4-FFF2-40B4-BE49-F238E27FC236}">
                <a16:creationId xmlns:a16="http://schemas.microsoft.com/office/drawing/2014/main" id="{6D15FBD6-7FD8-C395-3023-9A84E076D3BC}"/>
              </a:ext>
            </a:extLst>
          </p:cNvPr>
          <p:cNvPicPr>
            <a:picLocks noChangeAspect="1"/>
          </p:cNvPicPr>
          <p:nvPr/>
        </p:nvPicPr>
        <p:blipFill>
          <a:blip r:embed="rId5"/>
          <a:stretch>
            <a:fillRect/>
          </a:stretch>
        </p:blipFill>
        <p:spPr>
          <a:xfrm>
            <a:off x="949758" y="2543152"/>
            <a:ext cx="424156" cy="238456"/>
          </a:xfrm>
          <a:prstGeom prst="rect">
            <a:avLst/>
          </a:prstGeom>
        </p:spPr>
      </p:pic>
      <p:pic>
        <p:nvPicPr>
          <p:cNvPr id="7" name="Image 6">
            <a:extLst>
              <a:ext uri="{FF2B5EF4-FFF2-40B4-BE49-F238E27FC236}">
                <a16:creationId xmlns:a16="http://schemas.microsoft.com/office/drawing/2014/main" id="{159D5995-B414-6D38-85D0-60330A4C2537}"/>
              </a:ext>
            </a:extLst>
          </p:cNvPr>
          <p:cNvPicPr>
            <a:picLocks noChangeAspect="1"/>
          </p:cNvPicPr>
          <p:nvPr/>
        </p:nvPicPr>
        <p:blipFill>
          <a:blip r:embed="rId5"/>
          <a:stretch>
            <a:fillRect/>
          </a:stretch>
        </p:blipFill>
        <p:spPr>
          <a:xfrm>
            <a:off x="944501" y="3747644"/>
            <a:ext cx="424156" cy="238456"/>
          </a:xfrm>
          <a:prstGeom prst="rect">
            <a:avLst/>
          </a:prstGeom>
        </p:spPr>
      </p:pic>
    </p:spTree>
    <p:extLst>
      <p:ext uri="{BB962C8B-B14F-4D97-AF65-F5344CB8AC3E}">
        <p14:creationId xmlns:p14="http://schemas.microsoft.com/office/powerpoint/2010/main" val="1708328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5CFE60D-4E01-9DEE-E9D4-AFE3AC97127C}"/>
              </a:ext>
            </a:extLst>
          </p:cNvPr>
          <p:cNvSpPr>
            <a:spLocks noGrp="1"/>
          </p:cNvSpPr>
          <p:nvPr>
            <p:ph type="body" sz="quarter" idx="10"/>
            <p:custDataLst>
              <p:tags r:id="rId1"/>
            </p:custDataLst>
          </p:nvPr>
        </p:nvSpPr>
        <p:spPr/>
        <p:txBody>
          <a:bodyPr/>
          <a:lstStyle/>
          <a:p>
            <a:pPr marL="0" indent="0">
              <a:buNone/>
            </a:pPr>
            <a:endParaRPr lang="en-US" sz="1600" b="0" i="1">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fr-CA"/>
          </a:p>
        </p:txBody>
      </p:sp>
      <p:sp>
        <p:nvSpPr>
          <p:cNvPr id="2" name="Titre 1">
            <a:extLst>
              <a:ext uri="{FF2B5EF4-FFF2-40B4-BE49-F238E27FC236}">
                <a16:creationId xmlns:a16="http://schemas.microsoft.com/office/drawing/2014/main" id="{36B08EBF-37B0-C6C2-0930-E0B1ED52E497}"/>
              </a:ext>
            </a:extLst>
          </p:cNvPr>
          <p:cNvSpPr>
            <a:spLocks noGrp="1"/>
          </p:cNvSpPr>
          <p:nvPr>
            <p:ph type="title"/>
            <p:custDataLst>
              <p:tags r:id="rId2"/>
            </p:custDataLst>
          </p:nvPr>
        </p:nvSpPr>
        <p:spPr/>
        <p:txBody>
          <a:bodyPr/>
          <a:lstStyle/>
          <a:p>
            <a:r>
              <a:rPr lang="fr-CA"/>
              <a:t>Activité de consolidation</a:t>
            </a:r>
          </a:p>
        </p:txBody>
      </p:sp>
      <p:pic>
        <p:nvPicPr>
          <p:cNvPr id="5" name="Image 4">
            <a:extLst>
              <a:ext uri="{FF2B5EF4-FFF2-40B4-BE49-F238E27FC236}">
                <a16:creationId xmlns:a16="http://schemas.microsoft.com/office/drawing/2014/main" id="{8260D086-6EEB-7841-E4D0-DAF04F7C8EF3}"/>
              </a:ext>
            </a:extLst>
          </p:cNvPr>
          <p:cNvPicPr>
            <a:picLocks noChangeAspect="1"/>
          </p:cNvPicPr>
          <p:nvPr>
            <p:custDataLst>
              <p:tags r:id="rId3"/>
            </p:custDataLst>
          </p:nvPr>
        </p:nvPicPr>
        <p:blipFill>
          <a:blip r:embed="rId7"/>
          <a:srcRect t="796" b="796"/>
          <a:stretch/>
        </p:blipFill>
        <p:spPr bwMode="auto">
          <a:xfrm>
            <a:off x="1149463" y="1598738"/>
            <a:ext cx="2751206" cy="2905679"/>
          </a:xfrm>
          <a:prstGeom prst="rect">
            <a:avLst/>
          </a:prstGeom>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2DEE49B0-3487-4D9F-8C36-5D0D2BE5E858}"/>
              </a:ext>
            </a:extLst>
          </p:cNvPr>
          <p:cNvPicPr>
            <a:picLocks noChangeAspect="1"/>
          </p:cNvPicPr>
          <p:nvPr>
            <p:custDataLst>
              <p:tags r:id="rId4"/>
            </p:custDataLst>
          </p:nvPr>
        </p:nvPicPr>
        <p:blipFill>
          <a:blip r:embed="rId8"/>
          <a:srcRect/>
          <a:stretch/>
        </p:blipFill>
        <p:spPr>
          <a:xfrm>
            <a:off x="4972246" y="1476159"/>
            <a:ext cx="3106884" cy="3119311"/>
          </a:xfrm>
          <a:prstGeom prst="rect">
            <a:avLst/>
          </a:prstGeom>
        </p:spPr>
      </p:pic>
    </p:spTree>
    <p:extLst>
      <p:ext uri="{BB962C8B-B14F-4D97-AF65-F5344CB8AC3E}">
        <p14:creationId xmlns:p14="http://schemas.microsoft.com/office/powerpoint/2010/main" val="312859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3">
            <a:extLst>
              <a:ext uri="{FF2B5EF4-FFF2-40B4-BE49-F238E27FC236}">
                <a16:creationId xmlns:a16="http://schemas.microsoft.com/office/drawing/2014/main" id="{5B766285-7A2B-9A44-BF5A-E7F1FF4FF656}"/>
              </a:ext>
            </a:extLst>
          </p:cNvPr>
          <p:cNvSpPr txBox="1">
            <a:spLocks/>
          </p:cNvSpPr>
          <p:nvPr>
            <p:custDataLst>
              <p:tags r:id="rId1"/>
            </p:custDataLst>
          </p:nvPr>
        </p:nvSpPr>
        <p:spPr>
          <a:xfrm>
            <a:off x="654138" y="3013729"/>
            <a:ext cx="2636335" cy="738595"/>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fr-FR" sz="2000" b="1">
                <a:latin typeface="Helvetica" pitchFamily="2" charset="0"/>
              </a:rPr>
              <a:t>1 888 ÉLECTION</a:t>
            </a:r>
            <a:br>
              <a:rPr lang="fr-FR" sz="2000">
                <a:latin typeface="Helvetica" pitchFamily="2" charset="0"/>
              </a:rPr>
            </a:br>
            <a:r>
              <a:rPr lang="fr-FR" sz="2000">
                <a:latin typeface="Helvetica" pitchFamily="2" charset="0"/>
              </a:rPr>
              <a:t>1 888 353-2846</a:t>
            </a:r>
          </a:p>
        </p:txBody>
      </p:sp>
      <p:sp>
        <p:nvSpPr>
          <p:cNvPr id="6" name="Espace réservé du contenu 13">
            <a:extLst>
              <a:ext uri="{FF2B5EF4-FFF2-40B4-BE49-F238E27FC236}">
                <a16:creationId xmlns:a16="http://schemas.microsoft.com/office/drawing/2014/main" id="{1347195A-D46F-914E-A36B-D9FEAFA2A9BF}"/>
              </a:ext>
            </a:extLst>
          </p:cNvPr>
          <p:cNvSpPr txBox="1">
            <a:spLocks/>
          </p:cNvSpPr>
          <p:nvPr>
            <p:custDataLst>
              <p:tags r:id="rId2"/>
            </p:custDataLst>
          </p:nvPr>
        </p:nvSpPr>
        <p:spPr>
          <a:xfrm>
            <a:off x="654138" y="1815468"/>
            <a:ext cx="5945593" cy="966213"/>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fr-FR" sz="2000">
                <a:latin typeface="Helvetica" pitchFamily="2" charset="0"/>
              </a:rPr>
              <a:t>Élections Québec</a:t>
            </a:r>
            <a:br>
              <a:rPr lang="fr-FR" sz="2000">
                <a:latin typeface="Helvetica" pitchFamily="2" charset="0"/>
              </a:rPr>
            </a:br>
            <a:r>
              <a:rPr lang="fr-CA" sz="2000">
                <a:latin typeface="Helvetica" pitchFamily="2" charset="0"/>
              </a:rPr>
              <a:t>1045, avenue Wilfrid-Pelletier, bureau 200 </a:t>
            </a:r>
            <a:br>
              <a:rPr lang="fr-CA" sz="2000">
                <a:latin typeface="Helvetica" pitchFamily="2" charset="0"/>
              </a:rPr>
            </a:br>
            <a:r>
              <a:rPr lang="fr-CA" sz="2000">
                <a:latin typeface="Helvetica" pitchFamily="2" charset="0"/>
              </a:rPr>
              <a:t>Québec (Québec)  G1W 0C6</a:t>
            </a:r>
            <a:endParaRPr lang="fr-FR" sz="2000">
              <a:latin typeface="Helvetica" pitchFamily="2" charset="0"/>
            </a:endParaRPr>
          </a:p>
        </p:txBody>
      </p:sp>
      <p:sp>
        <p:nvSpPr>
          <p:cNvPr id="7" name="Espace réservé du contenu 13">
            <a:extLst>
              <a:ext uri="{FF2B5EF4-FFF2-40B4-BE49-F238E27FC236}">
                <a16:creationId xmlns:a16="http://schemas.microsoft.com/office/drawing/2014/main" id="{8C4387B3-5BE1-2B48-B3C0-7437C598778A}"/>
              </a:ext>
            </a:extLst>
          </p:cNvPr>
          <p:cNvSpPr txBox="1">
            <a:spLocks/>
          </p:cNvSpPr>
          <p:nvPr>
            <p:custDataLst>
              <p:tags r:id="rId3"/>
            </p:custDataLst>
          </p:nvPr>
        </p:nvSpPr>
        <p:spPr>
          <a:xfrm>
            <a:off x="654138" y="692570"/>
            <a:ext cx="2723421" cy="738594"/>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fr-FR" b="1">
                <a:latin typeface="Helvetica" pitchFamily="2" charset="0"/>
              </a:rPr>
              <a:t>Pour obtenir </a:t>
            </a:r>
            <a:br>
              <a:rPr lang="fr-FR" b="1">
                <a:latin typeface="Helvetica" pitchFamily="2" charset="0"/>
              </a:rPr>
            </a:br>
            <a:r>
              <a:rPr lang="fr-FR" b="1">
                <a:latin typeface="Helvetica" pitchFamily="2" charset="0"/>
              </a:rPr>
              <a:t>de l’information :</a:t>
            </a:r>
          </a:p>
        </p:txBody>
      </p:sp>
      <p:pic>
        <p:nvPicPr>
          <p:cNvPr id="8" name="Image 7">
            <a:extLst>
              <a:ext uri="{FF2B5EF4-FFF2-40B4-BE49-F238E27FC236}">
                <a16:creationId xmlns:a16="http://schemas.microsoft.com/office/drawing/2014/main" id="{89074F8C-BBB8-4844-AB29-01E3A67D93BC}"/>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5517066" y="447919"/>
            <a:ext cx="3202395" cy="1113877"/>
          </a:xfrm>
          <a:prstGeom prst="rect">
            <a:avLst/>
          </a:prstGeom>
        </p:spPr>
      </p:pic>
      <p:sp>
        <p:nvSpPr>
          <p:cNvPr id="9" name="Espace réservé du contenu 13">
            <a:extLst>
              <a:ext uri="{FF2B5EF4-FFF2-40B4-BE49-F238E27FC236}">
                <a16:creationId xmlns:a16="http://schemas.microsoft.com/office/drawing/2014/main" id="{58BE25C0-642A-AE45-9417-3D8B8B5C5057}"/>
              </a:ext>
            </a:extLst>
          </p:cNvPr>
          <p:cNvSpPr txBox="1">
            <a:spLocks/>
          </p:cNvSpPr>
          <p:nvPr>
            <p:custDataLst>
              <p:tags r:id="rId5"/>
            </p:custDataLst>
          </p:nvPr>
        </p:nvSpPr>
        <p:spPr>
          <a:xfrm>
            <a:off x="654138" y="3984372"/>
            <a:ext cx="5228502" cy="395438"/>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fr-FR" sz="2000" b="1">
                <a:latin typeface="Helvetica" pitchFamily="2" charset="0"/>
              </a:rPr>
              <a:t>electionsquebec.qc.ca</a:t>
            </a:r>
            <a:endParaRPr lang="fr-FR" sz="2000">
              <a:latin typeface="Helvetica" pitchFamily="2" charset="0"/>
            </a:endParaRPr>
          </a:p>
        </p:txBody>
      </p:sp>
    </p:spTree>
    <p:extLst>
      <p:ext uri="{BB962C8B-B14F-4D97-AF65-F5344CB8AC3E}">
        <p14:creationId xmlns:p14="http://schemas.microsoft.com/office/powerpoint/2010/main" val="4065547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DDBAC41-BE53-5CAF-74FF-FE470D9898B9}"/>
              </a:ext>
            </a:extLst>
          </p:cNvPr>
          <p:cNvPicPr>
            <a:picLocks noChangeAspect="1"/>
          </p:cNvPicPr>
          <p:nvPr/>
        </p:nvPicPr>
        <p:blipFill>
          <a:blip r:embed="rId6"/>
          <a:stretch>
            <a:fillRect/>
          </a:stretch>
        </p:blipFill>
        <p:spPr>
          <a:xfrm>
            <a:off x="492380" y="2302337"/>
            <a:ext cx="5980381" cy="2478004"/>
          </a:xfrm>
          <a:prstGeom prst="rect">
            <a:avLst/>
          </a:prstGeom>
        </p:spPr>
      </p:pic>
      <p:sp>
        <p:nvSpPr>
          <p:cNvPr id="14" name="Espace réservé du contenu 13"/>
          <p:cNvSpPr>
            <a:spLocks noGrp="1"/>
          </p:cNvSpPr>
          <p:nvPr>
            <p:ph type="body" sz="quarter" idx="10"/>
            <p:custDataLst>
              <p:tags r:id="rId1"/>
            </p:custDataLst>
          </p:nvPr>
        </p:nvSpPr>
        <p:spPr>
          <a:xfrm>
            <a:off x="870927" y="1489782"/>
            <a:ext cx="8430728" cy="961824"/>
          </a:xfrm>
          <a:prstGeom prst="rect">
            <a:avLst/>
          </a:prstGeom>
        </p:spPr>
        <p:txBody>
          <a:bodyPr>
            <a:normAutofit/>
          </a:bodyPr>
          <a:lstStyle/>
          <a:p>
            <a:pPr marL="0" indent="0">
              <a:lnSpc>
                <a:spcPct val="110000"/>
              </a:lnSpc>
              <a:buNone/>
            </a:pPr>
            <a:r>
              <a:rPr lang="fr-FR" dirty="0"/>
              <a:t>Le peuple </a:t>
            </a:r>
            <a:r>
              <a:rPr lang="fr-FR" sz="2600" dirty="0"/>
              <a:t>choisit</a:t>
            </a:r>
            <a:r>
              <a:rPr lang="fr-FR" dirty="0"/>
              <a:t> ses représentants, </a:t>
            </a:r>
            <a:br>
              <a:rPr lang="fr-FR" dirty="0"/>
            </a:br>
            <a:r>
              <a:rPr lang="fr-FR" dirty="0"/>
              <a:t>qui décident en son nom.</a:t>
            </a:r>
          </a:p>
        </p:txBody>
      </p:sp>
      <p:sp>
        <p:nvSpPr>
          <p:cNvPr id="2" name="Titre 1"/>
          <p:cNvSpPr>
            <a:spLocks noGrp="1"/>
          </p:cNvSpPr>
          <p:nvPr>
            <p:ph type="title"/>
            <p:custDataLst>
              <p:tags r:id="rId2"/>
            </p:custDataLst>
          </p:nvPr>
        </p:nvSpPr>
        <p:spPr>
          <a:xfrm>
            <a:off x="870927" y="404939"/>
            <a:ext cx="7468088" cy="622004"/>
          </a:xfrm>
          <a:prstGeom prst="rect">
            <a:avLst/>
          </a:prstGeom>
        </p:spPr>
        <p:txBody>
          <a:bodyPr>
            <a:normAutofit/>
          </a:bodyPr>
          <a:lstStyle/>
          <a:p>
            <a:pPr algn="l"/>
            <a:r>
              <a:rPr lang="fr-FR" dirty="0"/>
              <a:t>La démocratie représentative </a:t>
            </a:r>
          </a:p>
        </p:txBody>
      </p:sp>
      <p:sp>
        <p:nvSpPr>
          <p:cNvPr id="17" name="ZoneTexte 16">
            <a:extLst>
              <a:ext uri="{FF2B5EF4-FFF2-40B4-BE49-F238E27FC236}">
                <a16:creationId xmlns:a16="http://schemas.microsoft.com/office/drawing/2014/main" id="{5730A154-BA44-7F48-9FA0-FCF3E42A48A5}"/>
              </a:ext>
            </a:extLst>
          </p:cNvPr>
          <p:cNvSpPr txBox="1"/>
          <p:nvPr>
            <p:custDataLst>
              <p:tags r:id="rId3"/>
            </p:custDataLst>
          </p:nvPr>
        </p:nvSpPr>
        <p:spPr>
          <a:xfrm>
            <a:off x="6487685" y="2802256"/>
            <a:ext cx="2163935" cy="1478166"/>
          </a:xfrm>
          <a:prstGeom prst="roundRect">
            <a:avLst/>
          </a:prstGeom>
          <a:solidFill>
            <a:srgbClr val="7DFAD4">
              <a:alpha val="50000"/>
            </a:srgbClr>
          </a:solidFill>
          <a:ln>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r>
              <a:rPr lang="fr-CA" sz="3200" b="1" dirty="0">
                <a:latin typeface="Helvetica" pitchFamily="2" charset="0"/>
              </a:rPr>
              <a:t>Décision</a:t>
            </a:r>
          </a:p>
        </p:txBody>
      </p:sp>
    </p:spTree>
    <p:extLst>
      <p:ext uri="{BB962C8B-B14F-4D97-AF65-F5344CB8AC3E}">
        <p14:creationId xmlns:p14="http://schemas.microsoft.com/office/powerpoint/2010/main" val="2725131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 30">
            <a:extLst>
              <a:ext uri="{FF2B5EF4-FFF2-40B4-BE49-F238E27FC236}">
                <a16:creationId xmlns:a16="http://schemas.microsoft.com/office/drawing/2014/main" id="{919CA33F-8FB4-C440-8340-E85DA441A8D0}"/>
              </a:ext>
            </a:extLst>
          </p:cNvPr>
          <p:cNvGrpSpPr/>
          <p:nvPr>
            <p:custDataLst>
              <p:tags r:id="rId1"/>
            </p:custDataLst>
          </p:nvPr>
        </p:nvGrpSpPr>
        <p:grpSpPr>
          <a:xfrm>
            <a:off x="929042" y="1723392"/>
            <a:ext cx="7490764" cy="348813"/>
            <a:chOff x="694944" y="1371961"/>
            <a:chExt cx="7490764" cy="348813"/>
          </a:xfrm>
        </p:grpSpPr>
        <p:sp>
          <p:nvSpPr>
            <p:cNvPr id="6" name="Espace réservé du texte 2">
              <a:extLst>
                <a:ext uri="{FF2B5EF4-FFF2-40B4-BE49-F238E27FC236}">
                  <a16:creationId xmlns:a16="http://schemas.microsoft.com/office/drawing/2014/main" id="{DEFECFED-0281-DE4A-BCE5-BCCB27530D04}"/>
                </a:ext>
              </a:extLst>
            </p:cNvPr>
            <p:cNvSpPr txBox="1">
              <a:spLocks/>
            </p:cNvSpPr>
            <p:nvPr/>
          </p:nvSpPr>
          <p:spPr>
            <a:xfrm>
              <a:off x="694944" y="1371961"/>
              <a:ext cx="3134245" cy="348813"/>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a:t>Vote d’une personne riche</a:t>
              </a:r>
            </a:p>
          </p:txBody>
        </p:sp>
        <p:sp>
          <p:nvSpPr>
            <p:cNvPr id="7" name="Espace réservé du texte 2">
              <a:extLst>
                <a:ext uri="{FF2B5EF4-FFF2-40B4-BE49-F238E27FC236}">
                  <a16:creationId xmlns:a16="http://schemas.microsoft.com/office/drawing/2014/main" id="{27EB6BD6-C1D1-7B46-91FF-8AFCCE131CC7}"/>
                </a:ext>
              </a:extLst>
            </p:cNvPr>
            <p:cNvSpPr txBox="1">
              <a:spLocks/>
            </p:cNvSpPr>
            <p:nvPr/>
          </p:nvSpPr>
          <p:spPr>
            <a:xfrm>
              <a:off x="4484709" y="1371961"/>
              <a:ext cx="3700999" cy="348813"/>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a:t>Vote d’une personne pauvre</a:t>
              </a:r>
            </a:p>
          </p:txBody>
        </p:sp>
        <p:sp>
          <p:nvSpPr>
            <p:cNvPr id="4" name="ZoneTexte 3">
              <a:extLst>
                <a:ext uri="{FF2B5EF4-FFF2-40B4-BE49-F238E27FC236}">
                  <a16:creationId xmlns:a16="http://schemas.microsoft.com/office/drawing/2014/main" id="{B236C0ED-CF3E-BC4B-A958-DCA99DF14642}"/>
                </a:ext>
              </a:extLst>
            </p:cNvPr>
            <p:cNvSpPr txBox="1"/>
            <p:nvPr/>
          </p:nvSpPr>
          <p:spPr>
            <a:xfrm>
              <a:off x="4050736" y="1456367"/>
              <a:ext cx="180000" cy="180000"/>
            </a:xfrm>
            <a:prstGeom prst="rect">
              <a:avLst/>
            </a:prstGeom>
            <a:noFill/>
          </p:spPr>
          <p:txBody>
            <a:bodyPr wrap="square" rtlCol="0" anchor="ctr" anchorCtr="1">
              <a:noAutofit/>
            </a:bodyPr>
            <a:lstStyle/>
            <a:p>
              <a:r>
                <a:rPr lang="fr-CA" sz="2400" b="1">
                  <a:solidFill>
                    <a:srgbClr val="247E86"/>
                  </a:solidFill>
                  <a:latin typeface="Helvetica" pitchFamily="2" charset="0"/>
                </a:rPr>
                <a:t>&gt;</a:t>
              </a:r>
              <a:endParaRPr lang="fr-FR" sz="2400" b="1">
                <a:solidFill>
                  <a:srgbClr val="247E86"/>
                </a:solidFill>
                <a:latin typeface="Helvetica" pitchFamily="2" charset="0"/>
              </a:endParaRPr>
            </a:p>
          </p:txBody>
        </p:sp>
      </p:grpSp>
      <p:grpSp>
        <p:nvGrpSpPr>
          <p:cNvPr id="32" name="Groupe 31">
            <a:extLst>
              <a:ext uri="{FF2B5EF4-FFF2-40B4-BE49-F238E27FC236}">
                <a16:creationId xmlns:a16="http://schemas.microsoft.com/office/drawing/2014/main" id="{361B6862-0923-164C-BBC9-CB59758784D6}"/>
              </a:ext>
            </a:extLst>
          </p:cNvPr>
          <p:cNvGrpSpPr/>
          <p:nvPr>
            <p:custDataLst>
              <p:tags r:id="rId2"/>
            </p:custDataLst>
          </p:nvPr>
        </p:nvGrpSpPr>
        <p:grpSpPr>
          <a:xfrm>
            <a:off x="1806866" y="2376311"/>
            <a:ext cx="5610758" cy="348813"/>
            <a:chOff x="1572768" y="2160568"/>
            <a:chExt cx="5610758" cy="348813"/>
          </a:xfrm>
        </p:grpSpPr>
        <p:sp>
          <p:nvSpPr>
            <p:cNvPr id="11" name="Espace réservé du texte 2">
              <a:extLst>
                <a:ext uri="{FF2B5EF4-FFF2-40B4-BE49-F238E27FC236}">
                  <a16:creationId xmlns:a16="http://schemas.microsoft.com/office/drawing/2014/main" id="{92CA58FE-8CA6-274F-A24E-C078A03DB1BB}"/>
                </a:ext>
              </a:extLst>
            </p:cNvPr>
            <p:cNvSpPr txBox="1">
              <a:spLocks/>
            </p:cNvSpPr>
            <p:nvPr/>
          </p:nvSpPr>
          <p:spPr>
            <a:xfrm>
              <a:off x="1572768" y="2160568"/>
              <a:ext cx="2256420" cy="348813"/>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a:t>Vote d’un homme</a:t>
              </a:r>
            </a:p>
          </p:txBody>
        </p:sp>
        <p:sp>
          <p:nvSpPr>
            <p:cNvPr id="12" name="Espace réservé du texte 2">
              <a:extLst>
                <a:ext uri="{FF2B5EF4-FFF2-40B4-BE49-F238E27FC236}">
                  <a16:creationId xmlns:a16="http://schemas.microsoft.com/office/drawing/2014/main" id="{C954A63A-445B-9C46-B8C9-DB74ECDE852C}"/>
                </a:ext>
              </a:extLst>
            </p:cNvPr>
            <p:cNvSpPr txBox="1">
              <a:spLocks/>
            </p:cNvSpPr>
            <p:nvPr/>
          </p:nvSpPr>
          <p:spPr>
            <a:xfrm>
              <a:off x="4484711" y="2160568"/>
              <a:ext cx="2698815" cy="348813"/>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a:t>Vote d’une femme</a:t>
              </a:r>
            </a:p>
          </p:txBody>
        </p:sp>
        <p:sp>
          <p:nvSpPr>
            <p:cNvPr id="13" name="ZoneTexte 12">
              <a:extLst>
                <a:ext uri="{FF2B5EF4-FFF2-40B4-BE49-F238E27FC236}">
                  <a16:creationId xmlns:a16="http://schemas.microsoft.com/office/drawing/2014/main" id="{0CB45C2D-4A1D-1245-A6F7-ADCE3A564E52}"/>
                </a:ext>
              </a:extLst>
            </p:cNvPr>
            <p:cNvSpPr txBox="1"/>
            <p:nvPr/>
          </p:nvSpPr>
          <p:spPr>
            <a:xfrm>
              <a:off x="4050736" y="2244974"/>
              <a:ext cx="180000" cy="180000"/>
            </a:xfrm>
            <a:prstGeom prst="rect">
              <a:avLst/>
            </a:prstGeom>
            <a:noFill/>
          </p:spPr>
          <p:txBody>
            <a:bodyPr wrap="square" rtlCol="0" anchor="ctr" anchorCtr="1">
              <a:noAutofit/>
            </a:bodyPr>
            <a:lstStyle/>
            <a:p>
              <a:r>
                <a:rPr lang="fr-CA" sz="2400" b="1">
                  <a:solidFill>
                    <a:srgbClr val="247E86"/>
                  </a:solidFill>
                  <a:latin typeface="Helvetica" pitchFamily="2" charset="0"/>
                </a:rPr>
                <a:t>&gt;</a:t>
              </a:r>
              <a:endParaRPr lang="fr-FR" sz="2400" b="1">
                <a:solidFill>
                  <a:srgbClr val="247E86"/>
                </a:solidFill>
                <a:latin typeface="Helvetica" pitchFamily="2" charset="0"/>
              </a:endParaRPr>
            </a:p>
          </p:txBody>
        </p:sp>
      </p:grpSp>
      <p:grpSp>
        <p:nvGrpSpPr>
          <p:cNvPr id="33" name="Groupe 32">
            <a:extLst>
              <a:ext uri="{FF2B5EF4-FFF2-40B4-BE49-F238E27FC236}">
                <a16:creationId xmlns:a16="http://schemas.microsoft.com/office/drawing/2014/main" id="{5B560176-272C-9A49-B448-210D64180947}"/>
              </a:ext>
            </a:extLst>
          </p:cNvPr>
          <p:cNvGrpSpPr/>
          <p:nvPr>
            <p:custDataLst>
              <p:tags r:id="rId3"/>
            </p:custDataLst>
          </p:nvPr>
        </p:nvGrpSpPr>
        <p:grpSpPr>
          <a:xfrm>
            <a:off x="1105025" y="3029230"/>
            <a:ext cx="5192066" cy="348813"/>
            <a:chOff x="870927" y="2991953"/>
            <a:chExt cx="5192066" cy="348813"/>
          </a:xfrm>
        </p:grpSpPr>
        <p:sp>
          <p:nvSpPr>
            <p:cNvPr id="15" name="Espace réservé du texte 2">
              <a:extLst>
                <a:ext uri="{FF2B5EF4-FFF2-40B4-BE49-F238E27FC236}">
                  <a16:creationId xmlns:a16="http://schemas.microsoft.com/office/drawing/2014/main" id="{0E6C3453-FC16-B34F-9EF2-742FF99EB960}"/>
                </a:ext>
              </a:extLst>
            </p:cNvPr>
            <p:cNvSpPr txBox="1">
              <a:spLocks/>
            </p:cNvSpPr>
            <p:nvPr/>
          </p:nvSpPr>
          <p:spPr>
            <a:xfrm>
              <a:off x="870927" y="2991953"/>
              <a:ext cx="2742523" cy="348813"/>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a:t>Vote du premier ministre</a:t>
              </a:r>
            </a:p>
          </p:txBody>
        </p:sp>
        <p:sp>
          <p:nvSpPr>
            <p:cNvPr id="16" name="Espace réservé du texte 2">
              <a:extLst>
                <a:ext uri="{FF2B5EF4-FFF2-40B4-BE49-F238E27FC236}">
                  <a16:creationId xmlns:a16="http://schemas.microsoft.com/office/drawing/2014/main" id="{CAD5F43D-04F5-4849-9252-F89CD18EAFC7}"/>
                </a:ext>
              </a:extLst>
            </p:cNvPr>
            <p:cNvSpPr txBox="1">
              <a:spLocks/>
            </p:cNvSpPr>
            <p:nvPr/>
          </p:nvSpPr>
          <p:spPr>
            <a:xfrm>
              <a:off x="4484710" y="2991953"/>
              <a:ext cx="1578283" cy="348813"/>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a:t>Mon vote</a:t>
              </a:r>
            </a:p>
          </p:txBody>
        </p:sp>
        <p:sp>
          <p:nvSpPr>
            <p:cNvPr id="18" name="ZoneTexte 17">
              <a:extLst>
                <a:ext uri="{FF2B5EF4-FFF2-40B4-BE49-F238E27FC236}">
                  <a16:creationId xmlns:a16="http://schemas.microsoft.com/office/drawing/2014/main" id="{0060B58A-6145-0146-BDEE-CE5EC4F22DCC}"/>
                </a:ext>
              </a:extLst>
            </p:cNvPr>
            <p:cNvSpPr txBox="1"/>
            <p:nvPr/>
          </p:nvSpPr>
          <p:spPr>
            <a:xfrm>
              <a:off x="4050736" y="3076359"/>
              <a:ext cx="180000" cy="180000"/>
            </a:xfrm>
            <a:prstGeom prst="rect">
              <a:avLst/>
            </a:prstGeom>
            <a:noFill/>
          </p:spPr>
          <p:txBody>
            <a:bodyPr wrap="square" rtlCol="0" anchor="ctr" anchorCtr="1">
              <a:noAutofit/>
            </a:bodyPr>
            <a:lstStyle/>
            <a:p>
              <a:r>
                <a:rPr lang="fr-CA" sz="2400" b="1">
                  <a:solidFill>
                    <a:srgbClr val="247E86"/>
                  </a:solidFill>
                  <a:latin typeface="Helvetica" pitchFamily="2" charset="0"/>
                </a:rPr>
                <a:t>&gt;</a:t>
              </a:r>
              <a:endParaRPr lang="fr-FR" sz="2400" b="1">
                <a:solidFill>
                  <a:srgbClr val="247E86"/>
                </a:solidFill>
                <a:latin typeface="Helvetica" pitchFamily="2" charset="0"/>
              </a:endParaRPr>
            </a:p>
          </p:txBody>
        </p:sp>
      </p:grpSp>
      <p:grpSp>
        <p:nvGrpSpPr>
          <p:cNvPr id="34" name="Groupe 33">
            <a:extLst>
              <a:ext uri="{FF2B5EF4-FFF2-40B4-BE49-F238E27FC236}">
                <a16:creationId xmlns:a16="http://schemas.microsoft.com/office/drawing/2014/main" id="{32B51BBF-C7A8-624E-83B9-7096D340E567}"/>
              </a:ext>
            </a:extLst>
          </p:cNvPr>
          <p:cNvGrpSpPr/>
          <p:nvPr>
            <p:custDataLst>
              <p:tags r:id="rId4"/>
            </p:custDataLst>
          </p:nvPr>
        </p:nvGrpSpPr>
        <p:grpSpPr>
          <a:xfrm>
            <a:off x="929041" y="3682150"/>
            <a:ext cx="6748027" cy="605294"/>
            <a:chOff x="694943" y="3716438"/>
            <a:chExt cx="6748027" cy="605294"/>
          </a:xfrm>
        </p:grpSpPr>
        <p:sp>
          <p:nvSpPr>
            <p:cNvPr id="20" name="Espace réservé du texte 2">
              <a:extLst>
                <a:ext uri="{FF2B5EF4-FFF2-40B4-BE49-F238E27FC236}">
                  <a16:creationId xmlns:a16="http://schemas.microsoft.com/office/drawing/2014/main" id="{EDCB93D2-11A1-2B45-8F2A-92370EE37858}"/>
                </a:ext>
              </a:extLst>
            </p:cNvPr>
            <p:cNvSpPr txBox="1">
              <a:spLocks/>
            </p:cNvSpPr>
            <p:nvPr/>
          </p:nvSpPr>
          <p:spPr>
            <a:xfrm>
              <a:off x="694943" y="3716438"/>
              <a:ext cx="2918507" cy="605294"/>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a:t>Vote d’une personne qui a un diplôme universitaire </a:t>
              </a:r>
            </a:p>
          </p:txBody>
        </p:sp>
        <p:sp>
          <p:nvSpPr>
            <p:cNvPr id="21" name="Espace réservé du texte 2">
              <a:extLst>
                <a:ext uri="{FF2B5EF4-FFF2-40B4-BE49-F238E27FC236}">
                  <a16:creationId xmlns:a16="http://schemas.microsoft.com/office/drawing/2014/main" id="{DB09AB45-52C0-9C4E-976B-6E966E342A78}"/>
                </a:ext>
              </a:extLst>
            </p:cNvPr>
            <p:cNvSpPr txBox="1">
              <a:spLocks/>
            </p:cNvSpPr>
            <p:nvPr/>
          </p:nvSpPr>
          <p:spPr>
            <a:xfrm>
              <a:off x="4484709" y="3716438"/>
              <a:ext cx="2958261" cy="605294"/>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a:t>Vote d’une personne qui n’est pas allée à l’école</a:t>
              </a:r>
            </a:p>
          </p:txBody>
        </p:sp>
        <p:sp>
          <p:nvSpPr>
            <p:cNvPr id="22" name="ZoneTexte 21">
              <a:extLst>
                <a:ext uri="{FF2B5EF4-FFF2-40B4-BE49-F238E27FC236}">
                  <a16:creationId xmlns:a16="http://schemas.microsoft.com/office/drawing/2014/main" id="{DE87F670-73C3-2E4E-BBA2-6473339FF146}"/>
                </a:ext>
              </a:extLst>
            </p:cNvPr>
            <p:cNvSpPr txBox="1"/>
            <p:nvPr/>
          </p:nvSpPr>
          <p:spPr>
            <a:xfrm>
              <a:off x="4050736" y="3927937"/>
              <a:ext cx="180000" cy="180000"/>
            </a:xfrm>
            <a:prstGeom prst="rect">
              <a:avLst/>
            </a:prstGeom>
            <a:noFill/>
          </p:spPr>
          <p:txBody>
            <a:bodyPr wrap="square" rtlCol="0" anchor="ctr" anchorCtr="1">
              <a:noAutofit/>
            </a:bodyPr>
            <a:lstStyle/>
            <a:p>
              <a:r>
                <a:rPr lang="fr-CA" sz="2400" b="1">
                  <a:solidFill>
                    <a:srgbClr val="247E86"/>
                  </a:solidFill>
                  <a:latin typeface="Helvetica" pitchFamily="2" charset="0"/>
                </a:rPr>
                <a:t>&gt;</a:t>
              </a:r>
              <a:endParaRPr lang="fr-FR" sz="2400" b="1">
                <a:solidFill>
                  <a:srgbClr val="247E86"/>
                </a:solidFill>
                <a:latin typeface="Helvetica" pitchFamily="2" charset="0"/>
              </a:endParaRPr>
            </a:p>
          </p:txBody>
        </p:sp>
      </p:grpSp>
      <p:sp>
        <p:nvSpPr>
          <p:cNvPr id="3" name="Titre 1">
            <a:extLst>
              <a:ext uri="{FF2B5EF4-FFF2-40B4-BE49-F238E27FC236}">
                <a16:creationId xmlns:a16="http://schemas.microsoft.com/office/drawing/2014/main" id="{82CC63FF-8947-C709-9C74-C1BB2ABAB4F2}"/>
              </a:ext>
            </a:extLst>
          </p:cNvPr>
          <p:cNvSpPr txBox="1">
            <a:spLocks/>
          </p:cNvSpPr>
          <p:nvPr>
            <p:custDataLst>
              <p:tags r:id="rId5"/>
            </p:custDataLst>
          </p:nvPr>
        </p:nvSpPr>
        <p:spPr>
          <a:xfrm>
            <a:off x="870927" y="404939"/>
            <a:ext cx="7468088" cy="622004"/>
          </a:xfrm>
          <a:prstGeom prst="rect">
            <a:avLst/>
          </a:prstGeom>
        </p:spPr>
        <p:txBody>
          <a:bodyPr>
            <a:normAutofit/>
          </a:bodyPr>
          <a:lstStyle>
            <a:lvl1pPr algn="l" defTabSz="914400" rtl="0" eaLnBrk="1" latinLnBrk="0" hangingPunct="1">
              <a:lnSpc>
                <a:spcPct val="100000"/>
              </a:lnSpc>
              <a:spcBef>
                <a:spcPct val="0"/>
              </a:spcBef>
              <a:buNone/>
              <a:defRPr sz="3000" b="1" i="0" kern="1200">
                <a:solidFill>
                  <a:schemeClr val="tx1"/>
                </a:solidFill>
                <a:latin typeface="Helvetica" pitchFamily="2" charset="0"/>
                <a:ea typeface="+mj-ea"/>
                <a:cs typeface="+mj-cs"/>
              </a:defRPr>
            </a:lvl1pPr>
          </a:lstStyle>
          <a:p>
            <a:r>
              <a:rPr lang="fr-FR"/>
              <a:t>La démocratie : égalité de droits </a:t>
            </a:r>
          </a:p>
        </p:txBody>
      </p:sp>
      <p:grpSp>
        <p:nvGrpSpPr>
          <p:cNvPr id="8" name="Groupe 7">
            <a:extLst>
              <a:ext uri="{FF2B5EF4-FFF2-40B4-BE49-F238E27FC236}">
                <a16:creationId xmlns:a16="http://schemas.microsoft.com/office/drawing/2014/main" id="{B463C99F-DE73-EC0C-C1B2-1543C73DD2FD}"/>
              </a:ext>
            </a:extLst>
          </p:cNvPr>
          <p:cNvGrpSpPr/>
          <p:nvPr>
            <p:custDataLst>
              <p:tags r:id="rId6"/>
            </p:custDataLst>
          </p:nvPr>
        </p:nvGrpSpPr>
        <p:grpSpPr>
          <a:xfrm>
            <a:off x="929042" y="1725682"/>
            <a:ext cx="7369737" cy="2564052"/>
            <a:chOff x="878242" y="1532892"/>
            <a:chExt cx="7369737" cy="2564052"/>
          </a:xfrm>
          <a:solidFill>
            <a:schemeClr val="bg1"/>
          </a:solidFill>
        </p:grpSpPr>
        <p:grpSp>
          <p:nvGrpSpPr>
            <p:cNvPr id="5" name="Groupe 4">
              <a:extLst>
                <a:ext uri="{FF2B5EF4-FFF2-40B4-BE49-F238E27FC236}">
                  <a16:creationId xmlns:a16="http://schemas.microsoft.com/office/drawing/2014/main" id="{919CA33F-8FB4-C440-8340-E85DA441A8D0}"/>
                </a:ext>
              </a:extLst>
            </p:cNvPr>
            <p:cNvGrpSpPr/>
            <p:nvPr/>
          </p:nvGrpSpPr>
          <p:grpSpPr>
            <a:xfrm>
              <a:off x="878242" y="1532892"/>
              <a:ext cx="7369737" cy="348813"/>
              <a:chOff x="694944" y="1371961"/>
              <a:chExt cx="7369737" cy="348813"/>
            </a:xfrm>
            <a:grpFill/>
          </p:grpSpPr>
          <p:sp>
            <p:nvSpPr>
              <p:cNvPr id="30" name="Espace réservé du texte 2">
                <a:extLst>
                  <a:ext uri="{FF2B5EF4-FFF2-40B4-BE49-F238E27FC236}">
                    <a16:creationId xmlns:a16="http://schemas.microsoft.com/office/drawing/2014/main" id="{DEFECFED-0281-DE4A-BCE5-BCCB27530D04}"/>
                  </a:ext>
                </a:extLst>
              </p:cNvPr>
              <p:cNvSpPr txBox="1">
                <a:spLocks/>
              </p:cNvSpPr>
              <p:nvPr/>
            </p:nvSpPr>
            <p:spPr>
              <a:xfrm>
                <a:off x="694944" y="1371961"/>
                <a:ext cx="3134245" cy="348813"/>
              </a:xfrm>
              <a:prstGeom prst="rect">
                <a:avLst/>
              </a:prstGeom>
              <a:grpFill/>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dirty="0"/>
                  <a:t>Vote d’une personne riche</a:t>
                </a:r>
              </a:p>
            </p:txBody>
          </p:sp>
          <p:sp>
            <p:nvSpPr>
              <p:cNvPr id="35" name="Espace réservé du texte 2">
                <a:extLst>
                  <a:ext uri="{FF2B5EF4-FFF2-40B4-BE49-F238E27FC236}">
                    <a16:creationId xmlns:a16="http://schemas.microsoft.com/office/drawing/2014/main" id="{27EB6BD6-C1D1-7B46-91FF-8AFCCE131CC7}"/>
                  </a:ext>
                </a:extLst>
              </p:cNvPr>
              <p:cNvSpPr txBox="1">
                <a:spLocks/>
              </p:cNvSpPr>
              <p:nvPr/>
            </p:nvSpPr>
            <p:spPr>
              <a:xfrm>
                <a:off x="4363682" y="1371961"/>
                <a:ext cx="3700999" cy="348813"/>
              </a:xfrm>
              <a:prstGeom prst="rect">
                <a:avLst/>
              </a:prstGeom>
              <a:grpFill/>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dirty="0"/>
                  <a:t>  Vote d’une personne pauvre</a:t>
                </a:r>
              </a:p>
            </p:txBody>
          </p:sp>
          <p:sp>
            <p:nvSpPr>
              <p:cNvPr id="36" name="ZoneTexte 35">
                <a:extLst>
                  <a:ext uri="{FF2B5EF4-FFF2-40B4-BE49-F238E27FC236}">
                    <a16:creationId xmlns:a16="http://schemas.microsoft.com/office/drawing/2014/main" id="{B236C0ED-CF3E-BC4B-A958-DCA99DF14642}"/>
                  </a:ext>
                </a:extLst>
              </p:cNvPr>
              <p:cNvSpPr txBox="1"/>
              <p:nvPr/>
            </p:nvSpPr>
            <p:spPr>
              <a:xfrm>
                <a:off x="3962135" y="1456367"/>
                <a:ext cx="280520" cy="217486"/>
              </a:xfrm>
              <a:prstGeom prst="rect">
                <a:avLst/>
              </a:prstGeom>
              <a:grpFill/>
            </p:spPr>
            <p:txBody>
              <a:bodyPr wrap="square" rtlCol="0" anchor="ctr" anchorCtr="1">
                <a:noAutofit/>
              </a:bodyPr>
              <a:lstStyle/>
              <a:p>
                <a:r>
                  <a:rPr lang="fr-CA" sz="2400" b="1" dirty="0">
                    <a:solidFill>
                      <a:srgbClr val="7DFAD4"/>
                    </a:solidFill>
                    <a:latin typeface="Helvetica" pitchFamily="2" charset="0"/>
                  </a:rPr>
                  <a:t>=</a:t>
                </a:r>
                <a:endParaRPr lang="fr-FR" sz="2400" b="1" dirty="0">
                  <a:solidFill>
                    <a:srgbClr val="7DFAD4"/>
                  </a:solidFill>
                  <a:latin typeface="Helvetica" pitchFamily="2" charset="0"/>
                </a:endParaRPr>
              </a:p>
            </p:txBody>
          </p:sp>
        </p:grpSp>
        <p:grpSp>
          <p:nvGrpSpPr>
            <p:cNvPr id="9" name="Groupe 8">
              <a:extLst>
                <a:ext uri="{FF2B5EF4-FFF2-40B4-BE49-F238E27FC236}">
                  <a16:creationId xmlns:a16="http://schemas.microsoft.com/office/drawing/2014/main" id="{361B6862-0923-164C-BBC9-CB59758784D6}"/>
                </a:ext>
              </a:extLst>
            </p:cNvPr>
            <p:cNvGrpSpPr/>
            <p:nvPr/>
          </p:nvGrpSpPr>
          <p:grpSpPr>
            <a:xfrm>
              <a:off x="1756066" y="2185811"/>
              <a:ext cx="5489731" cy="348813"/>
              <a:chOff x="1572768" y="2160568"/>
              <a:chExt cx="5489731" cy="348813"/>
            </a:xfrm>
            <a:grpFill/>
          </p:grpSpPr>
          <p:sp>
            <p:nvSpPr>
              <p:cNvPr id="27" name="Espace réservé du texte 2">
                <a:extLst>
                  <a:ext uri="{FF2B5EF4-FFF2-40B4-BE49-F238E27FC236}">
                    <a16:creationId xmlns:a16="http://schemas.microsoft.com/office/drawing/2014/main" id="{92CA58FE-8CA6-274F-A24E-C078A03DB1BB}"/>
                  </a:ext>
                </a:extLst>
              </p:cNvPr>
              <p:cNvSpPr txBox="1">
                <a:spLocks/>
              </p:cNvSpPr>
              <p:nvPr/>
            </p:nvSpPr>
            <p:spPr>
              <a:xfrm>
                <a:off x="1572768" y="2160568"/>
                <a:ext cx="2256420" cy="348813"/>
              </a:xfrm>
              <a:prstGeom prst="rect">
                <a:avLst/>
              </a:prstGeom>
              <a:grpFill/>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a:t>Vote d’un homme</a:t>
                </a:r>
              </a:p>
            </p:txBody>
          </p:sp>
          <p:sp>
            <p:nvSpPr>
              <p:cNvPr id="28" name="Espace réservé du texte 2">
                <a:extLst>
                  <a:ext uri="{FF2B5EF4-FFF2-40B4-BE49-F238E27FC236}">
                    <a16:creationId xmlns:a16="http://schemas.microsoft.com/office/drawing/2014/main" id="{C954A63A-445B-9C46-B8C9-DB74ECDE852C}"/>
                  </a:ext>
                </a:extLst>
              </p:cNvPr>
              <p:cNvSpPr txBox="1">
                <a:spLocks/>
              </p:cNvSpPr>
              <p:nvPr/>
            </p:nvSpPr>
            <p:spPr>
              <a:xfrm>
                <a:off x="4363684" y="2160568"/>
                <a:ext cx="2698815" cy="348813"/>
              </a:xfrm>
              <a:prstGeom prst="rect">
                <a:avLst/>
              </a:prstGeom>
              <a:grpFill/>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dirty="0"/>
                  <a:t>  Vote d’une femme</a:t>
                </a:r>
              </a:p>
            </p:txBody>
          </p:sp>
          <p:sp>
            <p:nvSpPr>
              <p:cNvPr id="29" name="ZoneTexte 28">
                <a:extLst>
                  <a:ext uri="{FF2B5EF4-FFF2-40B4-BE49-F238E27FC236}">
                    <a16:creationId xmlns:a16="http://schemas.microsoft.com/office/drawing/2014/main" id="{0CB45C2D-4A1D-1245-A6F7-ADCE3A564E52}"/>
                  </a:ext>
                </a:extLst>
              </p:cNvPr>
              <p:cNvSpPr txBox="1"/>
              <p:nvPr/>
            </p:nvSpPr>
            <p:spPr>
              <a:xfrm>
                <a:off x="3962135" y="2244974"/>
                <a:ext cx="280520" cy="217486"/>
              </a:xfrm>
              <a:prstGeom prst="rect">
                <a:avLst/>
              </a:prstGeom>
              <a:grpFill/>
            </p:spPr>
            <p:txBody>
              <a:bodyPr wrap="square" rtlCol="0" anchor="ctr" anchorCtr="1">
                <a:noAutofit/>
              </a:bodyPr>
              <a:lstStyle/>
              <a:p>
                <a:r>
                  <a:rPr lang="fr-CA" sz="2400" b="1" dirty="0">
                    <a:solidFill>
                      <a:srgbClr val="7DFAD4"/>
                    </a:solidFill>
                    <a:latin typeface="Helvetica" pitchFamily="2" charset="0"/>
                  </a:rPr>
                  <a:t>=</a:t>
                </a:r>
                <a:endParaRPr lang="fr-FR" sz="2400" b="1" dirty="0">
                  <a:solidFill>
                    <a:srgbClr val="7DFAD4"/>
                  </a:solidFill>
                  <a:latin typeface="Helvetica" pitchFamily="2" charset="0"/>
                </a:endParaRPr>
              </a:p>
            </p:txBody>
          </p:sp>
        </p:grpSp>
        <p:grpSp>
          <p:nvGrpSpPr>
            <p:cNvPr id="10" name="Groupe 9">
              <a:extLst>
                <a:ext uri="{FF2B5EF4-FFF2-40B4-BE49-F238E27FC236}">
                  <a16:creationId xmlns:a16="http://schemas.microsoft.com/office/drawing/2014/main" id="{5B560176-272C-9A49-B448-210D64180947}"/>
                </a:ext>
              </a:extLst>
            </p:cNvPr>
            <p:cNvGrpSpPr/>
            <p:nvPr/>
          </p:nvGrpSpPr>
          <p:grpSpPr>
            <a:xfrm>
              <a:off x="1054225" y="2838730"/>
              <a:ext cx="5071039" cy="348813"/>
              <a:chOff x="870927" y="2991953"/>
              <a:chExt cx="5071039" cy="348813"/>
            </a:xfrm>
            <a:grpFill/>
          </p:grpSpPr>
          <p:sp>
            <p:nvSpPr>
              <p:cNvPr id="24" name="Espace réservé du texte 2">
                <a:extLst>
                  <a:ext uri="{FF2B5EF4-FFF2-40B4-BE49-F238E27FC236}">
                    <a16:creationId xmlns:a16="http://schemas.microsoft.com/office/drawing/2014/main" id="{0E6C3453-FC16-B34F-9EF2-742FF99EB960}"/>
                  </a:ext>
                </a:extLst>
              </p:cNvPr>
              <p:cNvSpPr txBox="1">
                <a:spLocks/>
              </p:cNvSpPr>
              <p:nvPr/>
            </p:nvSpPr>
            <p:spPr>
              <a:xfrm>
                <a:off x="870927" y="2991953"/>
                <a:ext cx="2958261" cy="348813"/>
              </a:xfrm>
              <a:prstGeom prst="rect">
                <a:avLst/>
              </a:prstGeom>
              <a:grpFill/>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dirty="0"/>
                  <a:t>Vote du premier ministre</a:t>
                </a:r>
              </a:p>
            </p:txBody>
          </p:sp>
          <p:sp>
            <p:nvSpPr>
              <p:cNvPr id="25" name="Espace réservé du texte 2">
                <a:extLst>
                  <a:ext uri="{FF2B5EF4-FFF2-40B4-BE49-F238E27FC236}">
                    <a16:creationId xmlns:a16="http://schemas.microsoft.com/office/drawing/2014/main" id="{CAD5F43D-04F5-4849-9252-F89CD18EAFC7}"/>
                  </a:ext>
                </a:extLst>
              </p:cNvPr>
              <p:cNvSpPr txBox="1">
                <a:spLocks/>
              </p:cNvSpPr>
              <p:nvPr/>
            </p:nvSpPr>
            <p:spPr>
              <a:xfrm>
                <a:off x="4363683" y="2991953"/>
                <a:ext cx="1578283" cy="348813"/>
              </a:xfrm>
              <a:prstGeom prst="rect">
                <a:avLst/>
              </a:prstGeom>
              <a:grpFill/>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a:t>  Mon vote</a:t>
                </a:r>
              </a:p>
            </p:txBody>
          </p:sp>
          <p:sp>
            <p:nvSpPr>
              <p:cNvPr id="26" name="ZoneTexte 25">
                <a:extLst>
                  <a:ext uri="{FF2B5EF4-FFF2-40B4-BE49-F238E27FC236}">
                    <a16:creationId xmlns:a16="http://schemas.microsoft.com/office/drawing/2014/main" id="{0060B58A-6145-0146-BDEE-CE5EC4F22DCC}"/>
                  </a:ext>
                </a:extLst>
              </p:cNvPr>
              <p:cNvSpPr txBox="1"/>
              <p:nvPr/>
            </p:nvSpPr>
            <p:spPr>
              <a:xfrm>
                <a:off x="3962135" y="3088083"/>
                <a:ext cx="306837" cy="177710"/>
              </a:xfrm>
              <a:prstGeom prst="rect">
                <a:avLst/>
              </a:prstGeom>
              <a:grpFill/>
            </p:spPr>
            <p:txBody>
              <a:bodyPr wrap="square" rtlCol="0" anchor="ctr" anchorCtr="1">
                <a:noAutofit/>
              </a:bodyPr>
              <a:lstStyle/>
              <a:p>
                <a:r>
                  <a:rPr lang="fr-CA" sz="2400" b="1" dirty="0">
                    <a:solidFill>
                      <a:srgbClr val="7DFAD4"/>
                    </a:solidFill>
                    <a:latin typeface="Helvetica" pitchFamily="2" charset="0"/>
                  </a:rPr>
                  <a:t>=</a:t>
                </a:r>
                <a:endParaRPr lang="fr-FR" sz="2400" b="1" dirty="0">
                  <a:solidFill>
                    <a:srgbClr val="7DFAD4"/>
                  </a:solidFill>
                  <a:latin typeface="Helvetica" pitchFamily="2" charset="0"/>
                </a:endParaRPr>
              </a:p>
            </p:txBody>
          </p:sp>
        </p:grpSp>
        <p:grpSp>
          <p:nvGrpSpPr>
            <p:cNvPr id="14" name="Groupe 13">
              <a:extLst>
                <a:ext uri="{FF2B5EF4-FFF2-40B4-BE49-F238E27FC236}">
                  <a16:creationId xmlns:a16="http://schemas.microsoft.com/office/drawing/2014/main" id="{32B51BBF-C7A8-624E-83B9-7096D340E567}"/>
                </a:ext>
              </a:extLst>
            </p:cNvPr>
            <p:cNvGrpSpPr/>
            <p:nvPr/>
          </p:nvGrpSpPr>
          <p:grpSpPr>
            <a:xfrm>
              <a:off x="879414" y="3491650"/>
              <a:ext cx="6749539" cy="605294"/>
              <a:chOff x="696116" y="3716438"/>
              <a:chExt cx="6749539" cy="605294"/>
            </a:xfrm>
            <a:grpFill/>
          </p:grpSpPr>
          <p:sp>
            <p:nvSpPr>
              <p:cNvPr id="17" name="Espace réservé du texte 2">
                <a:extLst>
                  <a:ext uri="{FF2B5EF4-FFF2-40B4-BE49-F238E27FC236}">
                    <a16:creationId xmlns:a16="http://schemas.microsoft.com/office/drawing/2014/main" id="{EDCB93D2-11A1-2B45-8F2A-92370EE37858}"/>
                  </a:ext>
                </a:extLst>
              </p:cNvPr>
              <p:cNvSpPr txBox="1">
                <a:spLocks/>
              </p:cNvSpPr>
              <p:nvPr/>
            </p:nvSpPr>
            <p:spPr>
              <a:xfrm>
                <a:off x="696116" y="3716438"/>
                <a:ext cx="2958261" cy="605294"/>
              </a:xfrm>
              <a:prstGeom prst="rect">
                <a:avLst/>
              </a:prstGeom>
              <a:grpFill/>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dirty="0"/>
                  <a:t>Vote d’une personne qui a un diplôme universitaire </a:t>
                </a:r>
              </a:p>
            </p:txBody>
          </p:sp>
          <p:sp>
            <p:nvSpPr>
              <p:cNvPr id="19" name="Espace réservé du texte 2">
                <a:extLst>
                  <a:ext uri="{FF2B5EF4-FFF2-40B4-BE49-F238E27FC236}">
                    <a16:creationId xmlns:a16="http://schemas.microsoft.com/office/drawing/2014/main" id="{DB09AB45-52C0-9C4E-976B-6E966E342A78}"/>
                  </a:ext>
                </a:extLst>
              </p:cNvPr>
              <p:cNvSpPr txBox="1">
                <a:spLocks/>
              </p:cNvSpPr>
              <p:nvPr/>
            </p:nvSpPr>
            <p:spPr>
              <a:xfrm>
                <a:off x="4487394" y="3716438"/>
                <a:ext cx="2958261" cy="605294"/>
              </a:xfrm>
              <a:prstGeom prst="rect">
                <a:avLst/>
              </a:prstGeom>
              <a:grpFill/>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60"/>
                  </a:lnSpc>
                  <a:buNone/>
                </a:pPr>
                <a:r>
                  <a:rPr lang="fr-CA" sz="1800" dirty="0"/>
                  <a:t>Vote d’une personne qui n’est pas allée à l’école</a:t>
                </a:r>
              </a:p>
            </p:txBody>
          </p:sp>
          <p:sp>
            <p:nvSpPr>
              <p:cNvPr id="23" name="ZoneTexte 22">
                <a:extLst>
                  <a:ext uri="{FF2B5EF4-FFF2-40B4-BE49-F238E27FC236}">
                    <a16:creationId xmlns:a16="http://schemas.microsoft.com/office/drawing/2014/main" id="{DE87F670-73C3-2E4E-BBA2-6473339FF146}"/>
                  </a:ext>
                </a:extLst>
              </p:cNvPr>
              <p:cNvSpPr txBox="1"/>
              <p:nvPr/>
            </p:nvSpPr>
            <p:spPr>
              <a:xfrm>
                <a:off x="3962135" y="3927936"/>
                <a:ext cx="306837" cy="218861"/>
              </a:xfrm>
              <a:prstGeom prst="rect">
                <a:avLst/>
              </a:prstGeom>
              <a:grpFill/>
            </p:spPr>
            <p:txBody>
              <a:bodyPr wrap="square" rtlCol="0" anchor="ctr" anchorCtr="1">
                <a:noAutofit/>
              </a:bodyPr>
              <a:lstStyle/>
              <a:p>
                <a:r>
                  <a:rPr lang="fr-CA" sz="2400" b="1" dirty="0">
                    <a:solidFill>
                      <a:srgbClr val="7DFAD4"/>
                    </a:solidFill>
                    <a:latin typeface="Helvetica" pitchFamily="2" charset="0"/>
                  </a:rPr>
                  <a:t>=</a:t>
                </a:r>
                <a:endParaRPr lang="fr-FR" sz="2400" b="1" dirty="0">
                  <a:solidFill>
                    <a:srgbClr val="7DFAD4"/>
                  </a:solidFill>
                  <a:latin typeface="Helvetica" pitchFamily="2" charset="0"/>
                </a:endParaRPr>
              </a:p>
            </p:txBody>
          </p:sp>
        </p:grpSp>
      </p:grpSp>
    </p:spTree>
    <p:extLst>
      <p:ext uri="{BB962C8B-B14F-4D97-AF65-F5344CB8AC3E}">
        <p14:creationId xmlns:p14="http://schemas.microsoft.com/office/powerpoint/2010/main" val="25276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type="body" sz="quarter" idx="10"/>
            <p:custDataLst>
              <p:tags r:id="rId1"/>
            </p:custDataLst>
          </p:nvPr>
        </p:nvSpPr>
        <p:spPr>
          <a:xfrm>
            <a:off x="870927" y="1703668"/>
            <a:ext cx="7468087" cy="2767571"/>
          </a:xfrm>
          <a:prstGeom prst="rect">
            <a:avLst/>
          </a:prstGeom>
        </p:spPr>
        <p:txBody>
          <a:bodyPr>
            <a:noAutofit/>
          </a:bodyPr>
          <a:lstStyle/>
          <a:p>
            <a:pPr>
              <a:lnSpc>
                <a:spcPct val="150000"/>
              </a:lnSpc>
            </a:pPr>
            <a:r>
              <a:rPr lang="fr-FR" dirty="0"/>
              <a:t>Les citoyens sont tous </a:t>
            </a:r>
            <a:r>
              <a:rPr lang="fr-FR" b="1" dirty="0"/>
              <a:t>égaux en droits</a:t>
            </a:r>
          </a:p>
          <a:p>
            <a:pPr>
              <a:lnSpc>
                <a:spcPct val="150000"/>
              </a:lnSpc>
            </a:pPr>
            <a:r>
              <a:rPr lang="fr-FR" dirty="0"/>
              <a:t> 1   </a:t>
            </a:r>
            <a:r>
              <a:rPr lang="fr-FR" sz="1200" dirty="0"/>
              <a:t> </a:t>
            </a:r>
            <a:r>
              <a:rPr lang="fr-FR" dirty="0"/>
              <a:t>citoyen </a:t>
            </a:r>
            <a:r>
              <a:rPr lang="fr-FR" b="1" dirty="0"/>
              <a:t>=</a:t>
            </a:r>
            <a:r>
              <a:rPr lang="fr-FR" dirty="0"/>
              <a:t>    1  </a:t>
            </a:r>
            <a:r>
              <a:rPr lang="fr-FR" sz="1200" dirty="0"/>
              <a:t> </a:t>
            </a:r>
            <a:r>
              <a:rPr lang="fr-FR" dirty="0"/>
              <a:t>vote</a:t>
            </a:r>
          </a:p>
          <a:p>
            <a:pPr>
              <a:lnSpc>
                <a:spcPct val="150000"/>
              </a:lnSpc>
            </a:pPr>
            <a:r>
              <a:rPr lang="fr-FR" dirty="0"/>
              <a:t>Dans un suffrage universel, toutes les personnes qui remplissent les conditions peuvent voter</a:t>
            </a:r>
          </a:p>
        </p:txBody>
      </p:sp>
      <p:sp>
        <p:nvSpPr>
          <p:cNvPr id="2" name="Titre 1"/>
          <p:cNvSpPr>
            <a:spLocks noGrp="1"/>
          </p:cNvSpPr>
          <p:nvPr>
            <p:ph type="title"/>
            <p:custDataLst>
              <p:tags r:id="rId2"/>
            </p:custDataLst>
          </p:nvPr>
        </p:nvSpPr>
        <p:spPr>
          <a:prstGeom prst="rect">
            <a:avLst/>
          </a:prstGeom>
        </p:spPr>
        <p:txBody>
          <a:bodyPr/>
          <a:lstStyle/>
          <a:p>
            <a:pPr algn="l"/>
            <a:r>
              <a:rPr lang="fr-FR"/>
              <a:t>La démocratie : suffrage universel</a:t>
            </a:r>
          </a:p>
        </p:txBody>
      </p:sp>
      <p:grpSp>
        <p:nvGrpSpPr>
          <p:cNvPr id="9" name="Groupe 8">
            <a:extLst>
              <a:ext uri="{FF2B5EF4-FFF2-40B4-BE49-F238E27FC236}">
                <a16:creationId xmlns:a16="http://schemas.microsoft.com/office/drawing/2014/main" id="{5048037D-DDA7-E54F-8111-3CBC8EA975E8}"/>
              </a:ext>
            </a:extLst>
          </p:cNvPr>
          <p:cNvGrpSpPr>
            <a:grpSpLocks noChangeAspect="1"/>
          </p:cNvGrpSpPr>
          <p:nvPr>
            <p:custDataLst>
              <p:tags r:id="rId3"/>
            </p:custDataLst>
          </p:nvPr>
        </p:nvGrpSpPr>
        <p:grpSpPr>
          <a:xfrm>
            <a:off x="1219618" y="2520101"/>
            <a:ext cx="468000" cy="468000"/>
            <a:chOff x="538625" y="1788031"/>
            <a:chExt cx="363071" cy="363071"/>
          </a:xfrm>
        </p:grpSpPr>
        <p:sp>
          <p:nvSpPr>
            <p:cNvPr id="10" name="Ellipse 9">
              <a:extLst>
                <a:ext uri="{FF2B5EF4-FFF2-40B4-BE49-F238E27FC236}">
                  <a16:creationId xmlns:a16="http://schemas.microsoft.com/office/drawing/2014/main" id="{1F8F6F84-0B28-6343-90B0-DB7B5DC73E53}"/>
                </a:ext>
              </a:extLst>
            </p:cNvPr>
            <p:cNvSpPr/>
            <p:nvPr/>
          </p:nvSpPr>
          <p:spPr>
            <a:xfrm>
              <a:off x="538625" y="1788031"/>
              <a:ext cx="363071" cy="363071"/>
            </a:xfrm>
            <a:prstGeom prst="ellipse">
              <a:avLst/>
            </a:prstGeom>
            <a:solidFill>
              <a:srgbClr val="7DFAD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1" name="Espace réservé du contenu 13">
              <a:extLst>
                <a:ext uri="{FF2B5EF4-FFF2-40B4-BE49-F238E27FC236}">
                  <a16:creationId xmlns:a16="http://schemas.microsoft.com/office/drawing/2014/main" id="{C13F6509-D277-9747-8064-31277F788B61}"/>
                </a:ext>
              </a:extLst>
            </p:cNvPr>
            <p:cNvSpPr txBox="1">
              <a:spLocks/>
            </p:cNvSpPr>
            <p:nvPr/>
          </p:nvSpPr>
          <p:spPr>
            <a:xfrm>
              <a:off x="570954" y="1827948"/>
              <a:ext cx="306000" cy="306000"/>
            </a:xfrm>
            <a:prstGeom prst="rect">
              <a:avLst/>
            </a:prstGeom>
          </p:spPr>
          <p:txBody>
            <a:bodyPr lIns="72000" tIns="72000" rIns="72000" bIns="72000" anchor="ctr" anchorCtr="1">
              <a:noAutofit/>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spcBef>
                  <a:spcPts val="0"/>
                </a:spcBef>
                <a:spcAft>
                  <a:spcPts val="25"/>
                </a:spcAft>
                <a:buFont typeface="Arial"/>
                <a:buNone/>
              </a:pPr>
              <a:r>
                <a:rPr lang="fr-FR" sz="2000" b="1" dirty="0">
                  <a:latin typeface="Helvetica"/>
                  <a:cs typeface="Helvetica"/>
                </a:rPr>
                <a:t>1</a:t>
              </a:r>
              <a:endParaRPr lang="fr-FR" dirty="0">
                <a:latin typeface="Helvetica"/>
                <a:cs typeface="Helvetica"/>
              </a:endParaRPr>
            </a:p>
          </p:txBody>
        </p:sp>
      </p:grpSp>
      <p:grpSp>
        <p:nvGrpSpPr>
          <p:cNvPr id="12" name="Groupe 11">
            <a:extLst>
              <a:ext uri="{FF2B5EF4-FFF2-40B4-BE49-F238E27FC236}">
                <a16:creationId xmlns:a16="http://schemas.microsoft.com/office/drawing/2014/main" id="{56905545-FF71-9943-AEE2-6FDEB7D4EA2A}"/>
              </a:ext>
            </a:extLst>
          </p:cNvPr>
          <p:cNvGrpSpPr>
            <a:grpSpLocks noChangeAspect="1"/>
          </p:cNvGrpSpPr>
          <p:nvPr>
            <p:custDataLst>
              <p:tags r:id="rId4"/>
            </p:custDataLst>
          </p:nvPr>
        </p:nvGrpSpPr>
        <p:grpSpPr>
          <a:xfrm>
            <a:off x="3157442" y="2520101"/>
            <a:ext cx="468000" cy="468000"/>
            <a:chOff x="538625" y="1788031"/>
            <a:chExt cx="363071" cy="363071"/>
          </a:xfrm>
        </p:grpSpPr>
        <p:sp>
          <p:nvSpPr>
            <p:cNvPr id="13" name="Ellipse 12">
              <a:extLst>
                <a:ext uri="{FF2B5EF4-FFF2-40B4-BE49-F238E27FC236}">
                  <a16:creationId xmlns:a16="http://schemas.microsoft.com/office/drawing/2014/main" id="{5F4B18D3-D23D-434E-AD6E-F29DDCC2CCCD}"/>
                </a:ext>
              </a:extLst>
            </p:cNvPr>
            <p:cNvSpPr/>
            <p:nvPr/>
          </p:nvSpPr>
          <p:spPr>
            <a:xfrm>
              <a:off x="538625" y="1788031"/>
              <a:ext cx="363071" cy="363071"/>
            </a:xfrm>
            <a:prstGeom prst="ellipse">
              <a:avLst/>
            </a:prstGeom>
            <a:solidFill>
              <a:srgbClr val="7DFAD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5" name="Espace réservé du contenu 13">
              <a:extLst>
                <a:ext uri="{FF2B5EF4-FFF2-40B4-BE49-F238E27FC236}">
                  <a16:creationId xmlns:a16="http://schemas.microsoft.com/office/drawing/2014/main" id="{1EFF5568-2D1A-2A47-BF67-673029E25CFE}"/>
                </a:ext>
              </a:extLst>
            </p:cNvPr>
            <p:cNvSpPr txBox="1">
              <a:spLocks/>
            </p:cNvSpPr>
            <p:nvPr/>
          </p:nvSpPr>
          <p:spPr>
            <a:xfrm>
              <a:off x="570954" y="1827948"/>
              <a:ext cx="306000" cy="306000"/>
            </a:xfrm>
            <a:prstGeom prst="rect">
              <a:avLst/>
            </a:prstGeom>
          </p:spPr>
          <p:txBody>
            <a:bodyPr lIns="72000" tIns="72000" rIns="72000" bIns="72000" anchor="ctr" anchorCtr="1">
              <a:noAutofit/>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spcBef>
                  <a:spcPts val="0"/>
                </a:spcBef>
                <a:spcAft>
                  <a:spcPts val="25"/>
                </a:spcAft>
                <a:buFont typeface="Arial"/>
                <a:buNone/>
              </a:pPr>
              <a:r>
                <a:rPr lang="fr-FR" sz="2000" b="1" dirty="0">
                  <a:latin typeface="Helvetica"/>
                  <a:cs typeface="Helvetica"/>
                </a:rPr>
                <a:t>1</a:t>
              </a:r>
              <a:endParaRPr lang="fr-FR" dirty="0">
                <a:latin typeface="Helvetica"/>
                <a:cs typeface="Helvetica"/>
              </a:endParaRPr>
            </a:p>
          </p:txBody>
        </p:sp>
      </p:grpSp>
    </p:spTree>
    <p:extLst>
      <p:ext uri="{BB962C8B-B14F-4D97-AF65-F5344CB8AC3E}">
        <p14:creationId xmlns:p14="http://schemas.microsoft.com/office/powerpoint/2010/main" val="1685397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e Charte Québec"/>
          <p:cNvSpPr>
            <a:spLocks noGrp="1"/>
          </p:cNvSpPr>
          <p:nvPr>
            <p:ph type="body" sz="quarter" idx="10"/>
            <p:custDataLst>
              <p:tags r:id="rId1"/>
            </p:custDataLst>
          </p:nvPr>
        </p:nvSpPr>
        <p:spPr>
          <a:xfrm>
            <a:off x="870927" y="1509838"/>
            <a:ext cx="7468087" cy="2767571"/>
          </a:xfrm>
          <a:prstGeom prst="rect">
            <a:avLst/>
          </a:prstGeom>
        </p:spPr>
        <p:txBody>
          <a:bodyPr>
            <a:normAutofit/>
          </a:bodyPr>
          <a:lstStyle/>
          <a:p>
            <a:pPr>
              <a:lnSpc>
                <a:spcPts val="2100"/>
              </a:lnSpc>
            </a:pPr>
            <a:r>
              <a:rPr lang="fr-FR" sz="2000" dirty="0"/>
              <a:t>la </a:t>
            </a:r>
            <a:r>
              <a:rPr lang="fr-FR" sz="2000" i="1" dirty="0"/>
              <a:t>Charte des droits </a:t>
            </a:r>
            <a:br>
              <a:rPr lang="fr-FR" sz="2000" i="1" dirty="0"/>
            </a:br>
            <a:r>
              <a:rPr lang="fr-FR" sz="2000" i="1" dirty="0"/>
              <a:t>et libertés de la personne</a:t>
            </a:r>
            <a:r>
              <a:rPr lang="fr-FR" sz="2000" dirty="0"/>
              <a:t> </a:t>
            </a:r>
            <a:br>
              <a:rPr lang="fr-FR" sz="2000" dirty="0"/>
            </a:br>
            <a:r>
              <a:rPr lang="fr-FR" sz="2000" dirty="0"/>
              <a:t>du Québec</a:t>
            </a:r>
          </a:p>
        </p:txBody>
      </p:sp>
      <p:sp>
        <p:nvSpPr>
          <p:cNvPr id="7" name="Titre 1">
            <a:extLst>
              <a:ext uri="{FF2B5EF4-FFF2-40B4-BE49-F238E27FC236}">
                <a16:creationId xmlns:a16="http://schemas.microsoft.com/office/drawing/2014/main" id="{10A29E57-FE22-03A4-A7E8-1814B43CBE3F}"/>
              </a:ext>
            </a:extLst>
          </p:cNvPr>
          <p:cNvSpPr>
            <a:spLocks noGrp="1"/>
          </p:cNvSpPr>
          <p:nvPr>
            <p:ph type="title"/>
            <p:custDataLst>
              <p:tags r:id="rId2"/>
            </p:custDataLst>
          </p:nvPr>
        </p:nvSpPr>
        <p:spPr>
          <a:xfrm>
            <a:off x="870926" y="404939"/>
            <a:ext cx="8638833" cy="622004"/>
          </a:xfrm>
          <a:prstGeom prst="rect">
            <a:avLst/>
          </a:prstGeom>
        </p:spPr>
        <p:txBody>
          <a:bodyPr>
            <a:noAutofit/>
          </a:bodyPr>
          <a:lstStyle/>
          <a:p>
            <a:pPr algn="l"/>
            <a:r>
              <a:rPr lang="fr-FR" sz="2900" spc="-20" dirty="0"/>
              <a:t>La démocratie : chartes des droits et libertés </a:t>
            </a:r>
          </a:p>
        </p:txBody>
      </p:sp>
      <p:pic>
        <p:nvPicPr>
          <p:cNvPr id="1026" name="Image Charte Canada">
            <a:hlinkClick r:id="rId8"/>
          </p:cNvPr>
          <p:cNvPicPr>
            <a:picLocks noChangeAspect="1" noChangeArrowheads="1"/>
          </p:cNvPicPr>
          <p:nvPr>
            <p:custDataLst>
              <p:tags r:id="rId3"/>
            </p:custDataLst>
          </p:nvPr>
        </p:nvPicPr>
        <p:blipFill>
          <a:blip r:embed="rId9"/>
          <a:srcRect/>
          <a:stretch/>
        </p:blipFill>
        <p:spPr bwMode="auto">
          <a:xfrm>
            <a:off x="5409242" y="2214450"/>
            <a:ext cx="2863832" cy="2339792"/>
          </a:xfrm>
          <a:prstGeom prst="rect">
            <a:avLst/>
          </a:prstGeom>
          <a:noFill/>
          <a:ln>
            <a:solidFill>
              <a:schemeClr val="tx1"/>
            </a:solidFill>
          </a:ln>
        </p:spPr>
      </p:pic>
      <p:pic>
        <p:nvPicPr>
          <p:cNvPr id="4" name="Image Charte Québec">
            <a:hlinkClick r:id="rId10"/>
          </p:cNvPr>
          <p:cNvPicPr>
            <a:picLocks noChangeAspect="1"/>
          </p:cNvPicPr>
          <p:nvPr>
            <p:custDataLst>
              <p:tags r:id="rId4"/>
            </p:custDataLst>
          </p:nvPr>
        </p:nvPicPr>
        <p:blipFill>
          <a:blip r:embed="rId11"/>
          <a:srcRect/>
          <a:stretch/>
        </p:blipFill>
        <p:spPr>
          <a:xfrm>
            <a:off x="953707" y="2621333"/>
            <a:ext cx="3664109" cy="1681475"/>
          </a:xfrm>
          <a:prstGeom prst="rect">
            <a:avLst/>
          </a:prstGeom>
        </p:spPr>
      </p:pic>
      <p:sp>
        <p:nvSpPr>
          <p:cNvPr id="8" name="Texte Charte Québec">
            <a:extLst>
              <a:ext uri="{FF2B5EF4-FFF2-40B4-BE49-F238E27FC236}">
                <a16:creationId xmlns:a16="http://schemas.microsoft.com/office/drawing/2014/main" id="{FB56D2EB-2220-CB45-A60E-F32CBA8304A4}"/>
              </a:ext>
            </a:extLst>
          </p:cNvPr>
          <p:cNvSpPr txBox="1">
            <a:spLocks/>
          </p:cNvSpPr>
          <p:nvPr>
            <p:custDataLst>
              <p:tags r:id="rId5"/>
            </p:custDataLst>
          </p:nvPr>
        </p:nvSpPr>
        <p:spPr>
          <a:xfrm>
            <a:off x="5072017" y="1512779"/>
            <a:ext cx="2879388" cy="899853"/>
          </a:xfrm>
          <a:prstGeom prst="rect">
            <a:avLst/>
          </a:prstGeom>
        </p:spPr>
        <p:txBody>
          <a:bodyPr>
            <a:normAutofit/>
          </a:bodyPr>
          <a:lstStyle>
            <a:lvl1pPr marL="257175" indent="-257175" algn="l" defTabSz="342900" rtl="0" eaLnBrk="1" latinLnBrk="0" hangingPunct="1">
              <a:lnSpc>
                <a:spcPct val="100000"/>
              </a:lnSpc>
              <a:spcBef>
                <a:spcPct val="20000"/>
              </a:spcBef>
              <a:buFont typeface="Arial"/>
              <a:buChar char="•"/>
              <a:defRPr sz="2400" b="0" i="0" kern="1200">
                <a:solidFill>
                  <a:schemeClr val="tx1"/>
                </a:solidFill>
                <a:latin typeface="Helvetica" pitchFamily="2" charset="0"/>
                <a:ea typeface="+mn-ea"/>
                <a:cs typeface="+mn-cs"/>
              </a:defRPr>
            </a:lvl1pPr>
            <a:lvl2pPr marL="557213" indent="-214313" algn="l" defTabSz="342900" rtl="0" eaLnBrk="1" latinLnBrk="0" hangingPunct="1">
              <a:lnSpc>
                <a:spcPct val="100000"/>
              </a:lnSpc>
              <a:spcBef>
                <a:spcPct val="20000"/>
              </a:spcBef>
              <a:buFont typeface="Arial"/>
              <a:buChar char="–"/>
              <a:defRPr sz="2100" b="0" i="0" kern="1200">
                <a:solidFill>
                  <a:schemeClr val="tx1"/>
                </a:solidFill>
                <a:latin typeface="Helvetica" pitchFamily="2" charset="0"/>
                <a:ea typeface="+mn-ea"/>
                <a:cs typeface="+mn-cs"/>
              </a:defRPr>
            </a:lvl2pPr>
            <a:lvl3pPr marL="857250" indent="-171450" algn="l" defTabSz="342900" rtl="0" eaLnBrk="1" latinLnBrk="0" hangingPunct="1">
              <a:lnSpc>
                <a:spcPct val="100000"/>
              </a:lnSpc>
              <a:spcBef>
                <a:spcPct val="20000"/>
              </a:spcBef>
              <a:buFont typeface="Arial"/>
              <a:buChar char="•"/>
              <a:defRPr sz="1800" b="0" i="0" kern="1200">
                <a:solidFill>
                  <a:schemeClr val="tx1"/>
                </a:solidFill>
                <a:latin typeface="Helvetica" pitchFamily="2" charset="0"/>
                <a:ea typeface="+mn-ea"/>
                <a:cs typeface="+mn-cs"/>
              </a:defRPr>
            </a:lvl3pPr>
            <a:lvl4pPr marL="12001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4pPr>
            <a:lvl5pPr marL="1543050" indent="-171450" algn="l" defTabSz="342900" rtl="0" eaLnBrk="1" latinLnBrk="0" hangingPunct="1">
              <a:lnSpc>
                <a:spcPct val="100000"/>
              </a:lnSpc>
              <a:spcBef>
                <a:spcPct val="20000"/>
              </a:spcBef>
              <a:buFont typeface="Arial"/>
              <a:buChar char="»"/>
              <a:defRPr sz="1500" b="0" i="0" kern="1200">
                <a:solidFill>
                  <a:schemeClr val="tx1"/>
                </a:solidFill>
                <a:latin typeface="Helvetica"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ts val="2100"/>
              </a:lnSpc>
            </a:pPr>
            <a:r>
              <a:rPr lang="fr-FR" sz="2000" dirty="0"/>
              <a:t>la </a:t>
            </a:r>
            <a:r>
              <a:rPr lang="fr-FR" sz="2000" i="1" dirty="0"/>
              <a:t>Charte canadienne des droits et libertés</a:t>
            </a:r>
          </a:p>
        </p:txBody>
      </p:sp>
    </p:spTree>
    <p:extLst>
      <p:ext uri="{BB962C8B-B14F-4D97-AF65-F5344CB8AC3E}">
        <p14:creationId xmlns:p14="http://schemas.microsoft.com/office/powerpoint/2010/main" val="20440428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5"/>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4"/>
</p:tagLst>
</file>

<file path=ppt/tags/tag148.xml><?xml version="1.0" encoding="utf-8"?>
<p:tagLst xmlns:a="http://schemas.openxmlformats.org/drawingml/2006/main" xmlns:r="http://schemas.openxmlformats.org/officeDocument/2006/relationships" xmlns:p="http://schemas.openxmlformats.org/presentationml/2006/main">
  <p:tag name="NUM" val="5"/>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4"/>
</p:tagLst>
</file>

<file path=ppt/tags/tag153.xml><?xml version="1.0" encoding="utf-8"?>
<p:tagLst xmlns:a="http://schemas.openxmlformats.org/drawingml/2006/main" xmlns:r="http://schemas.openxmlformats.org/officeDocument/2006/relationships" xmlns:p="http://schemas.openxmlformats.org/presentationml/2006/main">
  <p:tag name="NUM" val="5"/>
</p:tagLst>
</file>

<file path=ppt/tags/tag154.xml><?xml version="1.0" encoding="utf-8"?>
<p:tagLst xmlns:a="http://schemas.openxmlformats.org/drawingml/2006/main" xmlns:r="http://schemas.openxmlformats.org/officeDocument/2006/relationships" xmlns:p="http://schemas.openxmlformats.org/presentationml/2006/main">
  <p:tag name="NUM" val="6"/>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6"/>
</p:tagLst>
</file>

<file path=ppt/tags/tag161.xml><?xml version="1.0" encoding="utf-8"?>
<p:tagLst xmlns:a="http://schemas.openxmlformats.org/drawingml/2006/main" xmlns:r="http://schemas.openxmlformats.org/officeDocument/2006/relationships" xmlns:p="http://schemas.openxmlformats.org/presentationml/2006/main">
  <p:tag name="NUM" val="7"/>
</p:tagLst>
</file>

<file path=ppt/tags/tag162.xml><?xml version="1.0" encoding="utf-8"?>
<p:tagLst xmlns:a="http://schemas.openxmlformats.org/drawingml/2006/main" xmlns:r="http://schemas.openxmlformats.org/officeDocument/2006/relationships" xmlns:p="http://schemas.openxmlformats.org/presentationml/2006/main">
  <p:tag name="NUM" val="8"/>
</p:tagLst>
</file>

<file path=ppt/tags/tag163.xml><?xml version="1.0" encoding="utf-8"?>
<p:tagLst xmlns:a="http://schemas.openxmlformats.org/drawingml/2006/main" xmlns:r="http://schemas.openxmlformats.org/officeDocument/2006/relationships" xmlns:p="http://schemas.openxmlformats.org/presentationml/2006/main">
  <p:tag name="NUM" val="9"/>
</p:tagLst>
</file>

<file path=ppt/tags/tag164.xml><?xml version="1.0" encoding="utf-8"?>
<p:tagLst xmlns:a="http://schemas.openxmlformats.org/drawingml/2006/main" xmlns:r="http://schemas.openxmlformats.org/officeDocument/2006/relationships" xmlns:p="http://schemas.openxmlformats.org/presentationml/2006/main">
  <p:tag name="NUM" val="10"/>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70.xml><?xml version="1.0" encoding="utf-8"?>
<p:tagLst xmlns:a="http://schemas.openxmlformats.org/drawingml/2006/main" xmlns:r="http://schemas.openxmlformats.org/officeDocument/2006/relationships" xmlns:p="http://schemas.openxmlformats.org/presentationml/2006/main">
  <p:tag name="NUM" val="6"/>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4"/>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3"/>
</p:tagLst>
</file>

<file path=ppt/tags/tag179.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80.xml><?xml version="1.0" encoding="utf-8"?>
<p:tagLst xmlns:a="http://schemas.openxmlformats.org/drawingml/2006/main" xmlns:r="http://schemas.openxmlformats.org/officeDocument/2006/relationships" xmlns:p="http://schemas.openxmlformats.org/presentationml/2006/main">
  <p:tag name="NUM" val="5"/>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190.xml><?xml version="1.0" encoding="utf-8"?>
<p:tagLst xmlns:a="http://schemas.openxmlformats.org/drawingml/2006/main" xmlns:r="http://schemas.openxmlformats.org/officeDocument/2006/relationships" xmlns:p="http://schemas.openxmlformats.org/presentationml/2006/main">
  <p:tag name="NUM" val="6"/>
</p:tagLst>
</file>

<file path=ppt/tags/tag191.xml><?xml version="1.0" encoding="utf-8"?>
<p:tagLst xmlns:a="http://schemas.openxmlformats.org/drawingml/2006/main" xmlns:r="http://schemas.openxmlformats.org/officeDocument/2006/relationships" xmlns:p="http://schemas.openxmlformats.org/presentationml/2006/main">
  <p:tag name="NUM" val="7"/>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3"/>
</p:tagLst>
</file>

<file path=ppt/tags/tag19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1"/>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10.xml><?xml version="1.0" encoding="utf-8"?>
<p:tagLst xmlns:a="http://schemas.openxmlformats.org/drawingml/2006/main" xmlns:r="http://schemas.openxmlformats.org/officeDocument/2006/relationships" xmlns:p="http://schemas.openxmlformats.org/presentationml/2006/main">
  <p:tag name="NUM" val="4"/>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1"/>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1"/>
</p:tagLst>
</file>

<file path=ppt/tags/tag218.xml><?xml version="1.0" encoding="utf-8"?>
<p:tagLst xmlns:a="http://schemas.openxmlformats.org/drawingml/2006/main" xmlns:r="http://schemas.openxmlformats.org/officeDocument/2006/relationships" xmlns:p="http://schemas.openxmlformats.org/presentationml/2006/main">
  <p:tag name="NUM" val="2"/>
</p:tagLst>
</file>

<file path=ppt/tags/tag219.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20.xml><?xml version="1.0" encoding="utf-8"?>
<p:tagLst xmlns:a="http://schemas.openxmlformats.org/drawingml/2006/main" xmlns:r="http://schemas.openxmlformats.org/officeDocument/2006/relationships" xmlns:p="http://schemas.openxmlformats.org/presentationml/2006/main">
  <p:tag name="NUM" val="4"/>
</p:tagLst>
</file>

<file path=ppt/tags/tag221.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7.xml><?xml version="1.0" encoding="utf-8"?>
<p:tagLst xmlns:a="http://schemas.openxmlformats.org/drawingml/2006/main" xmlns:r="http://schemas.openxmlformats.org/officeDocument/2006/relationships" xmlns:p="http://schemas.openxmlformats.org/presentationml/2006/main">
  <p:tag name="NUM" val="9"/>
</p:tagLst>
</file>

<file path=ppt/tags/tag38.xml><?xml version="1.0" encoding="utf-8"?>
<p:tagLst xmlns:a="http://schemas.openxmlformats.org/drawingml/2006/main" xmlns:r="http://schemas.openxmlformats.org/officeDocument/2006/relationships" xmlns:p="http://schemas.openxmlformats.org/presentationml/2006/main">
  <p:tag name="NUM" val="10"/>
</p:tagLst>
</file>

<file path=ppt/tags/tag39.xml><?xml version="1.0" encoding="utf-8"?>
<p:tagLst xmlns:a="http://schemas.openxmlformats.org/drawingml/2006/main" xmlns:r="http://schemas.openxmlformats.org/officeDocument/2006/relationships" xmlns:p="http://schemas.openxmlformats.org/presentationml/2006/main">
  <p:tag name="NUM" val="1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2"/>
</p:tagLst>
</file>

<file path=ppt/tags/tag41.xml><?xml version="1.0" encoding="utf-8"?>
<p:tagLst xmlns:a="http://schemas.openxmlformats.org/drawingml/2006/main" xmlns:r="http://schemas.openxmlformats.org/officeDocument/2006/relationships" xmlns:p="http://schemas.openxmlformats.org/presentationml/2006/main">
  <p:tag name="NUM" val="13"/>
</p:tagLst>
</file>

<file path=ppt/tags/tag42.xml><?xml version="1.0" encoding="utf-8"?>
<p:tagLst xmlns:a="http://schemas.openxmlformats.org/drawingml/2006/main" xmlns:r="http://schemas.openxmlformats.org/officeDocument/2006/relationships" xmlns:p="http://schemas.openxmlformats.org/presentationml/2006/main">
  <p:tag name="NUM" val="14"/>
</p:tagLst>
</file>

<file path=ppt/tags/tag43.xml><?xml version="1.0" encoding="utf-8"?>
<p:tagLst xmlns:a="http://schemas.openxmlformats.org/drawingml/2006/main" xmlns:r="http://schemas.openxmlformats.org/officeDocument/2006/relationships" xmlns:p="http://schemas.openxmlformats.org/presentationml/2006/main">
  <p:tag name="NUM" val="15"/>
</p:tagLst>
</file>

<file path=ppt/tags/tag44.xml><?xml version="1.0" encoding="utf-8"?>
<p:tagLst xmlns:a="http://schemas.openxmlformats.org/drawingml/2006/main" xmlns:r="http://schemas.openxmlformats.org/officeDocument/2006/relationships" xmlns:p="http://schemas.openxmlformats.org/presentationml/2006/main">
  <p:tag name="NUM" val="16"/>
</p:tagLst>
</file>

<file path=ppt/tags/tag45.xml><?xml version="1.0" encoding="utf-8"?>
<p:tagLst xmlns:a="http://schemas.openxmlformats.org/drawingml/2006/main" xmlns:r="http://schemas.openxmlformats.org/officeDocument/2006/relationships" xmlns:p="http://schemas.openxmlformats.org/presentationml/2006/main">
  <p:tag name="NUM" val="17"/>
</p:tagLst>
</file>

<file path=ppt/tags/tag46.xml><?xml version="1.0" encoding="utf-8"?>
<p:tagLst xmlns:a="http://schemas.openxmlformats.org/drawingml/2006/main" xmlns:r="http://schemas.openxmlformats.org/officeDocument/2006/relationships" xmlns:p="http://schemas.openxmlformats.org/presentationml/2006/main">
  <p:tag name="NUM" val="18"/>
</p:tagLst>
</file>

<file path=ppt/tags/tag47.xml><?xml version="1.0" encoding="utf-8"?>
<p:tagLst xmlns:a="http://schemas.openxmlformats.org/drawingml/2006/main" xmlns:r="http://schemas.openxmlformats.org/officeDocument/2006/relationships" xmlns:p="http://schemas.openxmlformats.org/presentationml/2006/main">
  <p:tag name="NUM" val="19"/>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6"/>
</p:tagLst>
</file>

<file path=ppt/tags/tag77.xml><?xml version="1.0" encoding="utf-8"?>
<p:tagLst xmlns:a="http://schemas.openxmlformats.org/drawingml/2006/main" xmlns:r="http://schemas.openxmlformats.org/officeDocument/2006/relationships" xmlns:p="http://schemas.openxmlformats.org/presentationml/2006/main">
  <p:tag name="NUM" val="7"/>
</p:tagLst>
</file>

<file path=ppt/tags/tag78.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0"/>
</p:tagLst>
</file>

<file path=ppt/tags/tag81.xml><?xml version="1.0" encoding="utf-8"?>
<p:tagLst xmlns:a="http://schemas.openxmlformats.org/drawingml/2006/main" xmlns:r="http://schemas.openxmlformats.org/officeDocument/2006/relationships" xmlns:p="http://schemas.openxmlformats.org/presentationml/2006/main">
  <p:tag name="NUM" val="11"/>
</p:tagLst>
</file>

<file path=ppt/tags/tag82.xml><?xml version="1.0" encoding="utf-8"?>
<p:tagLst xmlns:a="http://schemas.openxmlformats.org/drawingml/2006/main" xmlns:r="http://schemas.openxmlformats.org/officeDocument/2006/relationships" xmlns:p="http://schemas.openxmlformats.org/presentationml/2006/main">
  <p:tag name="NUM" val="12"/>
</p:tagLst>
</file>

<file path=ppt/tags/tag83.xml><?xml version="1.0" encoding="utf-8"?>
<p:tagLst xmlns:a="http://schemas.openxmlformats.org/drawingml/2006/main" xmlns:r="http://schemas.openxmlformats.org/officeDocument/2006/relationships" xmlns:p="http://schemas.openxmlformats.org/presentationml/2006/main">
  <p:tag name="NUM" val="13"/>
</p:tagLst>
</file>

<file path=ppt/tags/tag84.xml><?xml version="1.0" encoding="utf-8"?>
<p:tagLst xmlns:a="http://schemas.openxmlformats.org/drawingml/2006/main" xmlns:r="http://schemas.openxmlformats.org/officeDocument/2006/relationships" xmlns:p="http://schemas.openxmlformats.org/presentationml/2006/main">
  <p:tag name="NUM" val="14"/>
</p:tagLst>
</file>

<file path=ppt/tags/tag85.xml><?xml version="1.0" encoding="utf-8"?>
<p:tagLst xmlns:a="http://schemas.openxmlformats.org/drawingml/2006/main" xmlns:r="http://schemas.openxmlformats.org/officeDocument/2006/relationships" xmlns:p="http://schemas.openxmlformats.org/presentationml/2006/main">
  <p:tag name="NUM" val="15"/>
</p:tagLst>
</file>

<file path=ppt/tags/tag86.xml><?xml version="1.0" encoding="utf-8"?>
<p:tagLst xmlns:a="http://schemas.openxmlformats.org/drawingml/2006/main" xmlns:r="http://schemas.openxmlformats.org/officeDocument/2006/relationships" xmlns:p="http://schemas.openxmlformats.org/presentationml/2006/main">
  <p:tag name="NUM" val="17"/>
</p:tagLst>
</file>

<file path=ppt/tags/tag87.xml><?xml version="1.0" encoding="utf-8"?>
<p:tagLst xmlns:a="http://schemas.openxmlformats.org/drawingml/2006/main" xmlns:r="http://schemas.openxmlformats.org/officeDocument/2006/relationships" xmlns:p="http://schemas.openxmlformats.org/presentationml/2006/main">
  <p:tag name="NUM" val="16"/>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nception personnalisé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ception personnalisé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ception personnalisé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089a433-1ed9-4eb1-90a2-2157aecae93d">
      <UserInfo>
        <DisplayName>Monica Rosales</DisplayName>
        <AccountId>14</AccountId>
        <AccountType/>
      </UserInfo>
      <UserInfo>
        <DisplayName>Geneviève Binet</DisplayName>
        <AccountId>216</AccountId>
        <AccountType/>
      </UserInfo>
      <UserInfo>
        <DisplayName>Élaine Lajoie</DisplayName>
        <AccountId>19</AccountId>
        <AccountType/>
      </UserInfo>
      <UserInfo>
        <DisplayName>Anouk Malaise</DisplayName>
        <AccountId>479</AccountId>
        <AccountType/>
      </UserInfo>
      <UserInfo>
        <DisplayName>Martin Drapeau</DisplayName>
        <AccountId>205</AccountId>
        <AccountType/>
      </UserInfo>
    </SharedWithUsers>
    <lcf76f155ced4ddcb4097134ff3c332f xmlns="5f23f9c8-bac7-42ba-8538-2846167e7cde">
      <Terms xmlns="http://schemas.microsoft.com/office/infopath/2007/PartnerControls"/>
    </lcf76f155ced4ddcb4097134ff3c332f>
    <TaxCatchAll xmlns="4089a433-1ed9-4eb1-90a2-2157aecae93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69D2960428884B85B8459D9994785A" ma:contentTypeVersion="19" ma:contentTypeDescription="Crée un document." ma:contentTypeScope="" ma:versionID="2a26d216f328803f06a2b0f70d244eb6">
  <xsd:schema xmlns:xsd="http://www.w3.org/2001/XMLSchema" xmlns:xs="http://www.w3.org/2001/XMLSchema" xmlns:p="http://schemas.microsoft.com/office/2006/metadata/properties" xmlns:ns2="5f23f9c8-bac7-42ba-8538-2846167e7cde" xmlns:ns3="4089a433-1ed9-4eb1-90a2-2157aecae93d" targetNamespace="http://schemas.microsoft.com/office/2006/metadata/properties" ma:root="true" ma:fieldsID="5e13e3b7cf71913784c42414b8e7384d" ns2:_="" ns3:_="">
    <xsd:import namespace="5f23f9c8-bac7-42ba-8538-2846167e7cde"/>
    <xsd:import namespace="4089a433-1ed9-4eb1-90a2-2157aecae9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23f9c8-bac7-42ba-8538-2846167e7c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7b8f9ed-6a47-431a-893d-9cdf97823e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89a433-1ed9-4eb1-90a2-2157aecae93d"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cd446299-73dd-41c0-9dc9-a601ae4c4b6c}" ma:internalName="TaxCatchAll" ma:showField="CatchAllData" ma:web="4089a433-1ed9-4eb1-90a2-2157aecae9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10B1BB-809E-409F-83EA-FFD2D52FECD1}">
  <ds:schemaRefs>
    <ds:schemaRef ds:uri="4089a433-1ed9-4eb1-90a2-2157aecae93d"/>
    <ds:schemaRef ds:uri="5f23f9c8-bac7-42ba-8538-2846167e7c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A469842-F1ED-4794-A571-C8E13110495C}">
  <ds:schemaRefs>
    <ds:schemaRef ds:uri="http://schemas.microsoft.com/sharepoint/v3/contenttype/forms"/>
  </ds:schemaRefs>
</ds:datastoreItem>
</file>

<file path=customXml/itemProps3.xml><?xml version="1.0" encoding="utf-8"?>
<ds:datastoreItem xmlns:ds="http://schemas.openxmlformats.org/officeDocument/2006/customXml" ds:itemID="{124B5859-AB53-42D8-894B-D6D258A016A4}">
  <ds:schemaRefs>
    <ds:schemaRef ds:uri="4089a433-1ed9-4eb1-90a2-2157aecae93d"/>
    <ds:schemaRef ds:uri="5f23f9c8-bac7-42ba-8538-2846167e7c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883</TotalTime>
  <Words>7923</Words>
  <Application>Microsoft Office PowerPoint</Application>
  <PresentationFormat>On-screen Show (16:9)</PresentationFormat>
  <Paragraphs>782</Paragraphs>
  <Slides>57</Slides>
  <Notes>57</Notes>
  <HiddenSlides>0</HiddenSlides>
  <MMClips>0</MMClips>
  <ScaleCrop>false</ScaleCrop>
  <HeadingPairs>
    <vt:vector size="4" baseType="variant">
      <vt:variant>
        <vt:lpstr>Theme</vt:lpstr>
      </vt:variant>
      <vt:variant>
        <vt:i4>4</vt:i4>
      </vt:variant>
      <vt:variant>
        <vt:lpstr>Slide Titles</vt:lpstr>
      </vt:variant>
      <vt:variant>
        <vt:i4>57</vt:i4>
      </vt:variant>
    </vt:vector>
  </HeadingPairs>
  <TitlesOfParts>
    <vt:vector size="61" baseType="lpstr">
      <vt:lpstr>Thème Office</vt:lpstr>
      <vt:lpstr>1_Conception personnalisée</vt:lpstr>
      <vt:lpstr>Conception personnalisée</vt:lpstr>
      <vt:lpstr>2_Conception personnalisée</vt:lpstr>
      <vt:lpstr>PowerPoint Presentation</vt:lpstr>
      <vt:lpstr>Éléments de la situation d’apprentissage</vt:lpstr>
      <vt:lpstr>Amorce</vt:lpstr>
      <vt:lpstr>PowerPoint Presentation</vt:lpstr>
      <vt:lpstr>La démocratie</vt:lpstr>
      <vt:lpstr>La démocratie représentative </vt:lpstr>
      <vt:lpstr>PowerPoint Presentation</vt:lpstr>
      <vt:lpstr>La démocratie : suffrage universel</vt:lpstr>
      <vt:lpstr>La démocratie : chartes des droits et libertés </vt:lpstr>
      <vt:lpstr>La démocratie : droits et libertés protégés </vt:lpstr>
      <vt:lpstr>La démocratie : lois électorales  </vt:lpstr>
      <vt:lpstr>PowerPoint Presentation</vt:lpstr>
      <vt:lpstr>Le contexte québécois</vt:lpstr>
      <vt:lpstr>Le contexte québécois</vt:lpstr>
      <vt:lpstr>La carte électorale du Québec</vt:lpstr>
      <vt:lpstr>Jeu de rôle électoral</vt:lpstr>
      <vt:lpstr>Jeu de rôle électoral : carte de jeu</vt:lpstr>
      <vt:lpstr>PowerPoint Presentation</vt:lpstr>
      <vt:lpstr>Mode de scrutin</vt:lpstr>
      <vt:lpstr>PowerPoint Presentation</vt:lpstr>
      <vt:lpstr>Les résultats des élections</vt:lpstr>
      <vt:lpstr>Les résultats des élections</vt:lpstr>
      <vt:lpstr>Les résultats des élections</vt:lpstr>
      <vt:lpstr>Les résultats des élections</vt:lpstr>
      <vt:lpstr>Les résultats des élections</vt:lpstr>
      <vt:lpstr>PowerPoint Presentation</vt:lpstr>
      <vt:lpstr>Le résultat des élections</vt:lpstr>
      <vt:lpstr>Le résultat des élections</vt:lpstr>
      <vt:lpstr>Le gouvernement</vt:lpstr>
      <vt:lpstr>Le travail des députées et députés</vt:lpstr>
      <vt:lpstr>Le travail des députées et députés</vt:lpstr>
      <vt:lpstr>PowerPoint Presentation</vt:lpstr>
      <vt:lpstr>PowerPoint Presentation</vt:lpstr>
      <vt:lpstr>Les conditions</vt:lpstr>
      <vt:lpstr>La liste électorale permanente</vt:lpstr>
      <vt:lpstr>Le calendrier électoral</vt:lpstr>
      <vt:lpstr>L’information sur le vote</vt:lpstr>
      <vt:lpstr>Le jour de l’élection</vt:lpstr>
      <vt:lpstr>Le jour de l’élection</vt:lpstr>
      <vt:lpstr>Comment voter</vt:lpstr>
      <vt:lpstr>PowerPoint Presentation</vt:lpstr>
      <vt:lpstr>Comment voter</vt:lpstr>
      <vt:lpstr>Le bulletin de vote</vt:lpstr>
      <vt:lpstr>Comment voter</vt:lpstr>
      <vt:lpstr>Exemples de bulletins rejetés</vt:lpstr>
      <vt:lpstr>PowerPoint Presentation</vt:lpstr>
      <vt:lpstr>Comment voter</vt:lpstr>
      <vt:lpstr>PowerPoint Presentation</vt:lpstr>
      <vt:lpstr>PowerPoint Presentation</vt:lpstr>
      <vt:lpstr>PowerPoint Presentation</vt:lpstr>
      <vt:lpstr>Dépouillement  des votes</vt:lpstr>
      <vt:lpstr>PowerPoint Presentation</vt:lpstr>
      <vt:lpstr>PowerPoint Presentation</vt:lpstr>
      <vt:lpstr>PowerPoint Presentation</vt:lpstr>
      <vt:lpstr>Tâche intégratrice</vt:lpstr>
      <vt:lpstr>Activité de consolidation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Catherine Lebossé</cp:lastModifiedBy>
  <cp:revision>20</cp:revision>
  <cp:lastPrinted>2025-03-11T14:29:26Z</cp:lastPrinted>
  <dcterms:created xsi:type="dcterms:W3CDTF">2017-05-05T19:04:59Z</dcterms:created>
  <dcterms:modified xsi:type="dcterms:W3CDTF">2025-10-02T11:31:19Z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0x0101005A69D2960428884B85B8459D9994785A</vt:lpwstr>
  </property>
  <property fmtid="{D5CDD505-2E9C-101B-9397-08002B2CF9AE}" pid="3" name="MediaServiceImageTags">
    <vt:lpwstr/>
  </property>
</Properties>
</file>